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85" r:id="rId13"/>
    <p:sldId id="267" r:id="rId14"/>
    <p:sldId id="268" r:id="rId15"/>
    <p:sldId id="269" r:id="rId16"/>
    <p:sldId id="270" r:id="rId17"/>
    <p:sldId id="271" r:id="rId18"/>
    <p:sldId id="277" r:id="rId19"/>
    <p:sldId id="272" r:id="rId20"/>
    <p:sldId id="282" r:id="rId21"/>
    <p:sldId id="273" r:id="rId22"/>
    <p:sldId id="283" r:id="rId23"/>
    <p:sldId id="274" r:id="rId24"/>
    <p:sldId id="286" r:id="rId25"/>
    <p:sldId id="275" r:id="rId26"/>
    <p:sldId id="278" r:id="rId27"/>
    <p:sldId id="279" r:id="rId28"/>
    <p:sldId id="287" r:id="rId29"/>
    <p:sldId id="288" r:id="rId30"/>
    <p:sldId id="289" r:id="rId31"/>
    <p:sldId id="281"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pPr>
              <a:defRPr/>
            </a:pPr>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pPr>
              <a:defRPr/>
            </a:pPr>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pPr>
              <a:defRPr/>
            </a:pPr>
            <a:fld id="{FCCFD8B1-F1B3-47F4-B1B6-C82199DFAA88}"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transition>
    <p:wheel spokes="2"/>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9F45671-EEEF-4F71-80E0-7FC8922E31C4}" type="slidenum">
              <a:rPr lang="en-US" smtClean="0"/>
              <a:pPr>
                <a:defRPr/>
              </a:pPr>
              <a:t>‹#›</a:t>
            </a:fld>
            <a:endParaRPr lang="en-US"/>
          </a:p>
        </p:txBody>
      </p:sp>
    </p:spTree>
  </p:cSld>
  <p:clrMapOvr>
    <a:masterClrMapping/>
  </p:clrMapOvr>
  <p:transition>
    <p:wheel spokes="2"/>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7B48291-7223-400A-9483-24C6C1D63584}" type="slidenum">
              <a:rPr lang="en-US" smtClean="0"/>
              <a:pPr>
                <a:defRPr/>
              </a:pPr>
              <a:t>‹#›</a:t>
            </a:fld>
            <a:endParaRPr lang="en-US"/>
          </a:p>
        </p:txBody>
      </p:sp>
    </p:spTree>
  </p:cSld>
  <p:clrMapOvr>
    <a:masterClrMapping/>
  </p:clrMapOvr>
  <p:transition>
    <p:wheel spokes="2"/>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pPr>
              <a:defRPr/>
            </a:pPr>
            <a:endParaRPr lang="en-US"/>
          </a:p>
        </p:txBody>
      </p:sp>
      <p:sp>
        <p:nvSpPr>
          <p:cNvPr id="9" name="Slide Number Placeholder 8"/>
          <p:cNvSpPr>
            <a:spLocks noGrp="1"/>
          </p:cNvSpPr>
          <p:nvPr>
            <p:ph type="sldNum" sz="quarter" idx="15"/>
          </p:nvPr>
        </p:nvSpPr>
        <p:spPr/>
        <p:txBody>
          <a:bodyPr rtlCol="0"/>
          <a:lstStyle/>
          <a:p>
            <a:pPr>
              <a:defRPr/>
            </a:pPr>
            <a:fld id="{6EEB3CDB-0600-4BD8-9C39-B7249D0051E9}" type="slidenum">
              <a:rPr lang="en-US" smtClean="0"/>
              <a:pPr>
                <a:defRPr/>
              </a:pPr>
              <a:t>‹#›</a:t>
            </a:fld>
            <a:endParaRPr lang="en-US"/>
          </a:p>
        </p:txBody>
      </p:sp>
      <p:sp>
        <p:nvSpPr>
          <p:cNvPr id="10" name="Footer Placeholder 9"/>
          <p:cNvSpPr>
            <a:spLocks noGrp="1"/>
          </p:cNvSpPr>
          <p:nvPr>
            <p:ph type="ftr" sz="quarter" idx="16"/>
          </p:nvPr>
        </p:nvSpPr>
        <p:spPr/>
        <p:txBody>
          <a:bodyPr rtlCol="0"/>
          <a:lstStyle/>
          <a:p>
            <a:pPr>
              <a:defRPr/>
            </a:pPr>
            <a:endParaRPr lang="en-US"/>
          </a:p>
        </p:txBody>
      </p:sp>
    </p:spTree>
  </p:cSld>
  <p:clrMapOvr>
    <a:masterClrMapping/>
  </p:clrMapOvr>
  <p:transition>
    <p:wheel spokes="2"/>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pPr>
              <a:defRPr/>
            </a:pPr>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pPr>
              <a:defRPr/>
            </a:pPr>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pPr>
              <a:defRPr/>
            </a:pPr>
            <a:fld id="{D0153CBD-8AEA-4D5A-813B-3D771F222CAE}"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wheel spokes="2"/>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14678CD-1C87-4789-8757-FFB5700DC973}" type="slidenum">
              <a:rPr lang="en-US" smtClean="0"/>
              <a:pPr>
                <a:defRPr/>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wheel spokes="2"/>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3760DCE-1ADD-485A-8BE1-07A5472EC107}" type="slidenum">
              <a:rPr lang="en-US" smtClean="0"/>
              <a:pPr>
                <a:defRPr/>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p:wheel spokes="2"/>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pPr>
              <a:defRPr/>
            </a:pPr>
            <a:endParaRPr lang="en-US"/>
          </a:p>
        </p:txBody>
      </p:sp>
      <p:sp>
        <p:nvSpPr>
          <p:cNvPr id="7" name="Slide Number Placeholder 6"/>
          <p:cNvSpPr>
            <a:spLocks noGrp="1"/>
          </p:cNvSpPr>
          <p:nvPr>
            <p:ph type="sldNum" sz="quarter" idx="11"/>
          </p:nvPr>
        </p:nvSpPr>
        <p:spPr/>
        <p:txBody>
          <a:bodyPr rtlCol="0"/>
          <a:lstStyle/>
          <a:p>
            <a:pPr>
              <a:defRPr/>
            </a:pPr>
            <a:fld id="{08C3EA6C-14C3-4663-A730-C3C0171612E1}" type="slidenum">
              <a:rPr lang="en-US" smtClean="0"/>
              <a:pPr>
                <a:defRPr/>
              </a:pPr>
              <a:t>‹#›</a:t>
            </a:fld>
            <a:endParaRPr lang="en-US"/>
          </a:p>
        </p:txBody>
      </p:sp>
      <p:sp>
        <p:nvSpPr>
          <p:cNvPr id="8" name="Footer Placeholder 7"/>
          <p:cNvSpPr>
            <a:spLocks noGrp="1"/>
          </p:cNvSpPr>
          <p:nvPr>
            <p:ph type="ftr" sz="quarter" idx="12"/>
          </p:nvPr>
        </p:nvSpPr>
        <p:spPr/>
        <p:txBody>
          <a:bodyPr rtlCol="0"/>
          <a:lstStyle/>
          <a:p>
            <a:pPr>
              <a:defRPr/>
            </a:pPr>
            <a:endParaRPr lang="en-US"/>
          </a:p>
        </p:txBody>
      </p:sp>
    </p:spTree>
  </p:cSld>
  <p:clrMapOvr>
    <a:masterClrMapping/>
  </p:clrMapOvr>
  <p:transition>
    <p:wheel spokes="2"/>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EEEB99D8-7E3D-4E5E-8855-E55ECCC44CFC}" type="slidenum">
              <a:rPr lang="en-US" smtClean="0"/>
              <a:pPr>
                <a:defRPr/>
              </a:pPr>
              <a:t>‹#›</a:t>
            </a:fld>
            <a:endParaRPr lang="en-US"/>
          </a:p>
        </p:txBody>
      </p:sp>
    </p:spTree>
  </p:cSld>
  <p:clrMapOvr>
    <a:masterClrMapping/>
  </p:clrMapOvr>
  <p:transition>
    <p:wheel spokes="2"/>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pPr>
              <a:defRPr/>
            </a:pPr>
            <a:endParaRPr lang="en-US"/>
          </a:p>
        </p:txBody>
      </p:sp>
      <p:sp>
        <p:nvSpPr>
          <p:cNvPr id="22" name="Slide Number Placeholder 21"/>
          <p:cNvSpPr>
            <a:spLocks noGrp="1"/>
          </p:cNvSpPr>
          <p:nvPr>
            <p:ph type="sldNum" sz="quarter" idx="15"/>
          </p:nvPr>
        </p:nvSpPr>
        <p:spPr/>
        <p:txBody>
          <a:bodyPr rtlCol="0"/>
          <a:lstStyle/>
          <a:p>
            <a:pPr>
              <a:defRPr/>
            </a:pPr>
            <a:fld id="{CCF1010A-18B3-45D3-B38E-5A2EECBA0EC8}" type="slidenum">
              <a:rPr lang="en-US" smtClean="0"/>
              <a:pPr>
                <a:defRPr/>
              </a:pPr>
              <a:t>‹#›</a:t>
            </a:fld>
            <a:endParaRPr lang="en-US"/>
          </a:p>
        </p:txBody>
      </p:sp>
      <p:sp>
        <p:nvSpPr>
          <p:cNvPr id="23" name="Footer Placeholder 22"/>
          <p:cNvSpPr>
            <a:spLocks noGrp="1"/>
          </p:cNvSpPr>
          <p:nvPr>
            <p:ph type="ftr" sz="quarter" idx="16"/>
          </p:nvPr>
        </p:nvSpPr>
        <p:spPr/>
        <p:txBody>
          <a:bodyPr rtlCol="0"/>
          <a:lstStyle/>
          <a:p>
            <a:pPr>
              <a:defRPr/>
            </a:pPr>
            <a:endParaRPr lang="en-US"/>
          </a:p>
        </p:txBody>
      </p:sp>
    </p:spTree>
  </p:cSld>
  <p:clrMapOvr>
    <a:overrideClrMapping bg1="lt1" tx1="dk1" bg2="lt2" tx2="dk2" accent1="accent1" accent2="accent2" accent3="accent3" accent4="accent4" accent5="accent5" accent6="accent6" hlink="hlink" folHlink="folHlink"/>
  </p:clrMapOvr>
  <p:transition>
    <p:wheel spokes="2"/>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pPr>
              <a:defRPr/>
            </a:pPr>
            <a:endParaRPr lang="en-US"/>
          </a:p>
        </p:txBody>
      </p:sp>
      <p:sp>
        <p:nvSpPr>
          <p:cNvPr id="18" name="Slide Number Placeholder 17"/>
          <p:cNvSpPr>
            <a:spLocks noGrp="1"/>
          </p:cNvSpPr>
          <p:nvPr>
            <p:ph type="sldNum" sz="quarter" idx="11"/>
          </p:nvPr>
        </p:nvSpPr>
        <p:spPr/>
        <p:txBody>
          <a:bodyPr rtlCol="0"/>
          <a:lstStyle/>
          <a:p>
            <a:pPr>
              <a:defRPr/>
            </a:pPr>
            <a:fld id="{17C3C000-38F0-47E2-A2EB-2865AED7FCF0}" type="slidenum">
              <a:rPr lang="en-US" smtClean="0"/>
              <a:pPr>
                <a:defRPr/>
              </a:pPr>
              <a:t>‹#›</a:t>
            </a:fld>
            <a:endParaRPr lang="en-US"/>
          </a:p>
        </p:txBody>
      </p:sp>
      <p:sp>
        <p:nvSpPr>
          <p:cNvPr id="21" name="Footer Placeholder 20"/>
          <p:cNvSpPr>
            <a:spLocks noGrp="1"/>
          </p:cNvSpPr>
          <p:nvPr>
            <p:ph type="ftr" sz="quarter" idx="12"/>
          </p:nvPr>
        </p:nvSpPr>
        <p:spPr/>
        <p:txBody>
          <a:bodyPr rtlCol="0"/>
          <a:lstStyle/>
          <a:p>
            <a:pPr>
              <a:defRPr/>
            </a:pPr>
            <a:endParaRPr lang="en-US"/>
          </a:p>
        </p:txBody>
      </p:sp>
    </p:spTree>
  </p:cSld>
  <p:clrMapOvr>
    <a:masterClrMapping/>
  </p:clrMapOvr>
  <p:transition>
    <p:wheel spokes="2"/>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a:defRPr/>
            </a:pPr>
            <a:fld id="{4F714915-4A64-4160-8111-D14D54204BE7}"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heel spokes="2"/>
  </p:transition>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2362200" y="1524000"/>
            <a:ext cx="5461000" cy="3276600"/>
          </a:xfrm>
          <a:prstGeom prst="rect">
            <a:avLst/>
          </a:prstGeom>
          <a:noFill/>
          <a:ln w="9525">
            <a:noFill/>
            <a:miter lim="800000"/>
            <a:headEnd/>
            <a:tailEnd/>
          </a:ln>
        </p:spPr>
      </p:pic>
      <p:sp>
        <p:nvSpPr>
          <p:cNvPr id="6" name="Rectangle 5"/>
          <p:cNvSpPr/>
          <p:nvPr/>
        </p:nvSpPr>
        <p:spPr>
          <a:xfrm>
            <a:off x="228600" y="685800"/>
            <a:ext cx="8763000" cy="461665"/>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ookman Old Style" pitchFamily="18" charset="0"/>
              </a:rPr>
              <a:t>HIGHER EDUCATION – ISSUES AND CHALLENGES</a:t>
            </a:r>
          </a:p>
        </p:txBody>
      </p:sp>
      <p:sp>
        <p:nvSpPr>
          <p:cNvPr id="7" name="TextBox 6"/>
          <p:cNvSpPr txBox="1"/>
          <p:nvPr/>
        </p:nvSpPr>
        <p:spPr>
          <a:xfrm>
            <a:off x="2743200" y="4876800"/>
            <a:ext cx="4343400" cy="1200329"/>
          </a:xfrm>
          <a:prstGeom prst="rect">
            <a:avLst/>
          </a:prstGeom>
          <a:noFill/>
        </p:spPr>
        <p:txBody>
          <a:bodyPr wrap="square" rtlCol="0">
            <a:spAutoFit/>
          </a:bodyPr>
          <a:lstStyle/>
          <a:p>
            <a:pPr algn="ctr"/>
            <a:r>
              <a:rPr lang="en-US" b="1" dirty="0" smtClean="0">
                <a:latin typeface="Bookman Old Style" pitchFamily="18" charset="0"/>
              </a:rPr>
              <a:t> PROF. DR. SATYENDRA PATNAIK</a:t>
            </a:r>
          </a:p>
          <a:p>
            <a:pPr algn="ctr"/>
            <a:r>
              <a:rPr lang="en-US" b="1" dirty="0" smtClean="0">
                <a:latin typeface="Bookman Old Style" pitchFamily="18" charset="0"/>
              </a:rPr>
              <a:t>RECTOR</a:t>
            </a:r>
          </a:p>
          <a:p>
            <a:pPr algn="ctr"/>
            <a:r>
              <a:rPr lang="en-US" b="1" dirty="0" smtClean="0">
                <a:latin typeface="Bookman Old Style" pitchFamily="18" charset="0"/>
              </a:rPr>
              <a:t>KIIT UNIVERSITY</a:t>
            </a:r>
            <a:br>
              <a:rPr lang="en-US" b="1" dirty="0" smtClean="0">
                <a:latin typeface="Bookman Old Style" pitchFamily="18" charset="0"/>
              </a:rPr>
            </a:br>
            <a:r>
              <a:rPr lang="en-US" b="1" dirty="0" smtClean="0">
                <a:latin typeface="Bookman Old Style" pitchFamily="18" charset="0"/>
              </a:rPr>
              <a:t>INDIA</a:t>
            </a:r>
            <a:endParaRPr lang="en-US" b="1" dirty="0">
              <a:latin typeface="Bookman Old Style" pitchFamily="18" charset="0"/>
            </a:endParaRPr>
          </a:p>
        </p:txBody>
      </p:sp>
    </p:spTree>
  </p:cSld>
  <p:clrMapOvr>
    <a:masterClrMapping/>
  </p:clrMapOvr>
  <p:transition>
    <p:wheel spokes="2"/>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244798"/>
            <a:ext cx="8153400" cy="5232202"/>
          </a:xfrm>
          <a:prstGeom prst="rect">
            <a:avLst/>
          </a:prstGeom>
        </p:spPr>
        <p:txBody>
          <a:bodyPr wrap="square">
            <a:spAutoFit/>
          </a:bodyPr>
          <a:lstStyle/>
          <a:p>
            <a:pPr marL="341313" indent="-341313" algn="just">
              <a:buFont typeface="Wingdings" pitchFamily="2" charset="2"/>
              <a:buChar char="q"/>
            </a:pPr>
            <a:r>
              <a:rPr lang="en-US" sz="2000" b="1" dirty="0" smtClean="0">
                <a:latin typeface="Bookman Old Style" pitchFamily="18" charset="0"/>
              </a:rPr>
              <a:t>Human </a:t>
            </a:r>
            <a:r>
              <a:rPr lang="en-US" sz="2000" b="1" dirty="0">
                <a:latin typeface="Bookman Old Style" pitchFamily="18" charset="0"/>
              </a:rPr>
              <a:t>values and emotions have </a:t>
            </a:r>
            <a:r>
              <a:rPr lang="en-US" sz="2000" b="1" dirty="0" smtClean="0">
                <a:latin typeface="Bookman Old Style" pitchFamily="18" charset="0"/>
              </a:rPr>
              <a:t>changed.</a:t>
            </a:r>
          </a:p>
          <a:p>
            <a:pPr marL="341313" indent="-341313" algn="just">
              <a:buFont typeface="Wingdings" pitchFamily="2" charset="2"/>
              <a:buChar char="q"/>
            </a:pPr>
            <a:endParaRPr lang="en-US" sz="1200" b="1" dirty="0" smtClean="0">
              <a:latin typeface="Bookman Old Style" pitchFamily="18" charset="0"/>
            </a:endParaRPr>
          </a:p>
          <a:p>
            <a:pPr marL="341313" indent="-341313" algn="just">
              <a:buFont typeface="Wingdings" pitchFamily="2" charset="2"/>
              <a:buChar char="q"/>
            </a:pPr>
            <a:r>
              <a:rPr lang="en-US" sz="2000" b="1" dirty="0" smtClean="0">
                <a:latin typeface="Bookman Old Style" pitchFamily="18" charset="0"/>
              </a:rPr>
              <a:t>Higher </a:t>
            </a:r>
            <a:r>
              <a:rPr lang="en-US" sz="2000" b="1" dirty="0">
                <a:latin typeface="Bookman Old Style" pitchFamily="18" charset="0"/>
              </a:rPr>
              <a:t>education is now a global </a:t>
            </a:r>
            <a:r>
              <a:rPr lang="en-US" sz="2000" b="1" dirty="0" smtClean="0">
                <a:latin typeface="Bookman Old Style" pitchFamily="18" charset="0"/>
              </a:rPr>
              <a:t>business, hence state control and regulation being limited. </a:t>
            </a:r>
          </a:p>
          <a:p>
            <a:pPr marL="341313" indent="-341313" algn="just">
              <a:buFont typeface="Wingdings" pitchFamily="2" charset="2"/>
              <a:buChar char="q"/>
            </a:pPr>
            <a:endParaRPr lang="en-US" sz="1200" b="1" dirty="0" smtClean="0">
              <a:latin typeface="Bookman Old Style" pitchFamily="18" charset="0"/>
            </a:endParaRPr>
          </a:p>
          <a:p>
            <a:pPr marL="341313" indent="-341313" algn="just">
              <a:buFont typeface="Wingdings" pitchFamily="2" charset="2"/>
              <a:buChar char="q"/>
            </a:pPr>
            <a:r>
              <a:rPr lang="en-US" sz="2000" b="1" dirty="0" smtClean="0">
                <a:latin typeface="Bookman Old Style" pitchFamily="18" charset="0"/>
              </a:rPr>
              <a:t>More </a:t>
            </a:r>
            <a:r>
              <a:rPr lang="en-US" sz="2000" b="1" dirty="0">
                <a:latin typeface="Bookman Old Style" pitchFamily="18" charset="0"/>
              </a:rPr>
              <a:t>a commercialized </a:t>
            </a:r>
            <a:r>
              <a:rPr lang="en-US" sz="2000" b="1" dirty="0" smtClean="0">
                <a:latin typeface="Bookman Old Style" pitchFamily="18" charset="0"/>
              </a:rPr>
              <a:t>affair as higher </a:t>
            </a:r>
            <a:r>
              <a:rPr lang="en-US" sz="2000" b="1" dirty="0">
                <a:latin typeface="Bookman Old Style" pitchFamily="18" charset="0"/>
              </a:rPr>
              <a:t>education market </a:t>
            </a:r>
            <a:r>
              <a:rPr lang="en-US" sz="2000" b="1" dirty="0" smtClean="0">
                <a:latin typeface="Bookman Old Style" pitchFamily="18" charset="0"/>
              </a:rPr>
              <a:t>growing </a:t>
            </a:r>
            <a:r>
              <a:rPr lang="en-US" sz="2000" b="1" dirty="0">
                <a:latin typeface="Bookman Old Style" pitchFamily="18" charset="0"/>
              </a:rPr>
              <a:t>by </a:t>
            </a:r>
            <a:r>
              <a:rPr lang="en-US" sz="2000" b="1" dirty="0" smtClean="0">
                <a:latin typeface="Bookman Old Style" pitchFamily="18" charset="0"/>
              </a:rPr>
              <a:t>9% per annum since 1990s.</a:t>
            </a:r>
          </a:p>
          <a:p>
            <a:pPr marL="341313" indent="-341313" algn="just">
              <a:buFont typeface="Wingdings" pitchFamily="2" charset="2"/>
              <a:buChar char="q"/>
            </a:pPr>
            <a:endParaRPr lang="en-US" sz="1200" b="1" dirty="0" smtClean="0">
              <a:latin typeface="Bookman Old Style" pitchFamily="18" charset="0"/>
            </a:endParaRPr>
          </a:p>
          <a:p>
            <a:pPr marL="341313" indent="-341313" algn="just">
              <a:buFont typeface="Wingdings" pitchFamily="2" charset="2"/>
              <a:buChar char="q"/>
            </a:pPr>
            <a:r>
              <a:rPr lang="en-US" sz="2000" b="1" dirty="0" smtClean="0">
                <a:latin typeface="Bookman Old Style" pitchFamily="18" charset="0"/>
              </a:rPr>
              <a:t>The annual </a:t>
            </a:r>
            <a:r>
              <a:rPr lang="en-US" sz="2000" b="1" dirty="0">
                <a:latin typeface="Bookman Old Style" pitchFamily="18" charset="0"/>
              </a:rPr>
              <a:t>fee income </a:t>
            </a:r>
            <a:r>
              <a:rPr lang="en-US" sz="2000" b="1" dirty="0" smtClean="0">
                <a:latin typeface="Bookman Old Style" pitchFamily="18" charset="0"/>
              </a:rPr>
              <a:t>was almost $</a:t>
            </a:r>
            <a:r>
              <a:rPr lang="en-US" sz="2000" b="1" dirty="0">
                <a:latin typeface="Bookman Old Style" pitchFamily="18" charset="0"/>
              </a:rPr>
              <a:t>30 </a:t>
            </a:r>
            <a:r>
              <a:rPr lang="en-US" sz="2000" b="1" dirty="0" smtClean="0">
                <a:latin typeface="Bookman Old Style" pitchFamily="18" charset="0"/>
              </a:rPr>
              <a:t>billion (Economist Survey on H E 2003).</a:t>
            </a:r>
          </a:p>
          <a:p>
            <a:pPr marL="341313" indent="-341313" algn="just">
              <a:buFont typeface="Wingdings" pitchFamily="2" charset="2"/>
              <a:buChar char="q"/>
            </a:pPr>
            <a:endParaRPr lang="en-US" sz="1200" b="1" dirty="0" smtClean="0">
              <a:latin typeface="Bookman Old Style" pitchFamily="18" charset="0"/>
            </a:endParaRPr>
          </a:p>
          <a:p>
            <a:pPr marL="341313" indent="-341313" algn="just">
              <a:buFont typeface="Wingdings" pitchFamily="2" charset="2"/>
              <a:buChar char="q"/>
            </a:pPr>
            <a:r>
              <a:rPr lang="en-US" sz="2000" b="1" dirty="0" smtClean="0">
                <a:latin typeface="Bookman Old Style" pitchFamily="18" charset="0"/>
              </a:rPr>
              <a:t>Though private </a:t>
            </a:r>
            <a:r>
              <a:rPr lang="en-US" sz="2000" b="1" dirty="0">
                <a:latin typeface="Bookman Old Style" pitchFamily="18" charset="0"/>
              </a:rPr>
              <a:t>players have entered </a:t>
            </a:r>
            <a:r>
              <a:rPr lang="en-US" sz="2000" b="1" dirty="0" smtClean="0">
                <a:latin typeface="Bookman Old Style" pitchFamily="18" charset="0"/>
              </a:rPr>
              <a:t>in a big way some countries </a:t>
            </a:r>
            <a:r>
              <a:rPr lang="en-US" sz="2000" b="1" dirty="0">
                <a:latin typeface="Bookman Old Style" pitchFamily="18" charset="0"/>
              </a:rPr>
              <a:t>including India </a:t>
            </a:r>
            <a:r>
              <a:rPr lang="en-US" sz="2000" b="1" dirty="0" smtClean="0">
                <a:latin typeface="Bookman Old Style" pitchFamily="18" charset="0"/>
              </a:rPr>
              <a:t>still </a:t>
            </a:r>
            <a:r>
              <a:rPr lang="en-US" sz="2000" b="1" dirty="0">
                <a:latin typeface="Bookman Old Style" pitchFamily="18" charset="0"/>
              </a:rPr>
              <a:t>control the fee </a:t>
            </a:r>
            <a:r>
              <a:rPr lang="en-US" sz="2000" b="1" dirty="0" smtClean="0">
                <a:latin typeface="Bookman Old Style" pitchFamily="18" charset="0"/>
              </a:rPr>
              <a:t>structure. </a:t>
            </a:r>
          </a:p>
          <a:p>
            <a:pPr marL="341313" indent="-341313" algn="just">
              <a:buFont typeface="Wingdings" pitchFamily="2" charset="2"/>
              <a:buChar char="q"/>
            </a:pPr>
            <a:endParaRPr lang="en-US" sz="1200" b="1" dirty="0" smtClean="0">
              <a:latin typeface="Bookman Old Style" pitchFamily="18" charset="0"/>
            </a:endParaRPr>
          </a:p>
          <a:p>
            <a:pPr marL="341313" indent="-341313" algn="just">
              <a:buFont typeface="Wingdings" pitchFamily="2" charset="2"/>
              <a:buChar char="q"/>
            </a:pPr>
            <a:r>
              <a:rPr lang="en-US" sz="2000" b="1" dirty="0" smtClean="0">
                <a:latin typeface="Bookman Old Style" pitchFamily="18" charset="0"/>
              </a:rPr>
              <a:t>To make up </a:t>
            </a:r>
            <a:r>
              <a:rPr lang="en-US" sz="2000" b="1" dirty="0">
                <a:latin typeface="Bookman Old Style" pitchFamily="18" charset="0"/>
              </a:rPr>
              <a:t>financial loss, </a:t>
            </a:r>
            <a:r>
              <a:rPr lang="en-US" sz="2000" b="1" dirty="0" smtClean="0">
                <a:latin typeface="Bookman Old Style" pitchFamily="18" charset="0"/>
              </a:rPr>
              <a:t>some Universities </a:t>
            </a:r>
            <a:r>
              <a:rPr lang="en-US" sz="2000" b="1" dirty="0">
                <a:latin typeface="Bookman Old Style" pitchFamily="18" charset="0"/>
              </a:rPr>
              <a:t>openly soliciting entry of foreign </a:t>
            </a:r>
            <a:r>
              <a:rPr lang="en-US" sz="2000" b="1" dirty="0" smtClean="0">
                <a:latin typeface="Bookman Old Style" pitchFamily="18" charset="0"/>
              </a:rPr>
              <a:t>students, tailored </a:t>
            </a:r>
            <a:r>
              <a:rPr lang="en-US" sz="2000" b="1" dirty="0">
                <a:latin typeface="Bookman Old Style" pitchFamily="18" charset="0"/>
              </a:rPr>
              <a:t>their courses to international </a:t>
            </a:r>
            <a:r>
              <a:rPr lang="en-US" sz="2000" b="1" dirty="0" smtClean="0">
                <a:latin typeface="Bookman Old Style" pitchFamily="18" charset="0"/>
              </a:rPr>
              <a:t>requirements.</a:t>
            </a:r>
          </a:p>
          <a:p>
            <a:pPr marL="341313" indent="-341313" algn="just">
              <a:buFont typeface="Wingdings" pitchFamily="2" charset="2"/>
              <a:buChar char="q"/>
            </a:pPr>
            <a:endParaRPr lang="en-US" sz="1200" b="1" dirty="0" smtClean="0">
              <a:latin typeface="Bookman Old Style" pitchFamily="18" charset="0"/>
            </a:endParaRPr>
          </a:p>
          <a:p>
            <a:pPr marL="341313" indent="-341313" algn="just">
              <a:buFont typeface="Wingdings" pitchFamily="2" charset="2"/>
              <a:buChar char="q"/>
            </a:pPr>
            <a:r>
              <a:rPr lang="en-US" sz="2000" b="1" dirty="0" smtClean="0">
                <a:latin typeface="Bookman Old Style" pitchFamily="18" charset="0"/>
              </a:rPr>
              <a:t>Appoint </a:t>
            </a:r>
            <a:r>
              <a:rPr lang="en-US" sz="2000" b="1" dirty="0">
                <a:latin typeface="Bookman Old Style" pitchFamily="18" charset="0"/>
              </a:rPr>
              <a:t>agents </a:t>
            </a:r>
            <a:r>
              <a:rPr lang="en-US" sz="2000" b="1" dirty="0" smtClean="0">
                <a:latin typeface="Bookman Old Style" pitchFamily="18" charset="0"/>
              </a:rPr>
              <a:t>and resort to publicity.</a:t>
            </a:r>
            <a:endParaRPr lang="en-US" sz="2000" b="1" dirty="0">
              <a:latin typeface="Bookman Old Style" pitchFamily="18" charset="0"/>
            </a:endParaRPr>
          </a:p>
        </p:txBody>
      </p:sp>
      <p:sp>
        <p:nvSpPr>
          <p:cNvPr id="4" name="Rectangle 3"/>
          <p:cNvSpPr/>
          <p:nvPr/>
        </p:nvSpPr>
        <p:spPr>
          <a:xfrm>
            <a:off x="2667000" y="533400"/>
            <a:ext cx="3886200" cy="46166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2400" b="1" dirty="0" smtClean="0">
                <a:latin typeface="Bookman Old Style" pitchFamily="18" charset="0"/>
              </a:rPr>
              <a:t>EDU BUSINESS</a:t>
            </a:r>
            <a:endParaRPr lang="en-US" sz="2400" b="1" dirty="0">
              <a:latin typeface="Bookman Old Style" pitchFamily="18" charset="0"/>
            </a:endParaRPr>
          </a:p>
        </p:txBody>
      </p:sp>
    </p:spTree>
  </p:cSld>
  <p:clrMapOvr>
    <a:masterClrMapping/>
  </p:clrMapOvr>
  <p:transition>
    <p:wheel spokes="2"/>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90600" y="1246525"/>
            <a:ext cx="7696200" cy="3477875"/>
          </a:xfrm>
          <a:prstGeom prst="rect">
            <a:avLst/>
          </a:prstGeom>
        </p:spPr>
        <p:txBody>
          <a:bodyPr wrap="square">
            <a:spAutoFit/>
          </a:bodyPr>
          <a:lstStyle/>
          <a:p>
            <a:pPr marL="341313" indent="-341313" algn="just">
              <a:buFont typeface="Wingdings" pitchFamily="2" charset="2"/>
              <a:buChar char="q"/>
            </a:pPr>
            <a:r>
              <a:rPr lang="en-US" sz="2000" b="1" dirty="0" smtClean="0">
                <a:latin typeface="Bookman Old Style" pitchFamily="18" charset="0"/>
              </a:rPr>
              <a:t>Students </a:t>
            </a:r>
            <a:r>
              <a:rPr lang="en-US" sz="2000" b="1" dirty="0">
                <a:latin typeface="Bookman Old Style" pitchFamily="18" charset="0"/>
              </a:rPr>
              <a:t>are reduced to customers or clients. </a:t>
            </a:r>
            <a:endParaRPr lang="en-US" sz="2000" b="1" dirty="0" smtClean="0">
              <a:latin typeface="Bookman Old Style" pitchFamily="18" charset="0"/>
            </a:endParaRPr>
          </a:p>
          <a:p>
            <a:pPr marL="341313" indent="-341313" algn="just">
              <a:buFont typeface="Wingdings" pitchFamily="2" charset="2"/>
              <a:buChar char="q"/>
            </a:pPr>
            <a:endParaRPr lang="en-US" sz="2000" b="1" dirty="0" smtClean="0">
              <a:latin typeface="Bookman Old Style" pitchFamily="18" charset="0"/>
            </a:endParaRPr>
          </a:p>
          <a:p>
            <a:pPr marL="341313" indent="-341313" algn="just">
              <a:buFont typeface="Wingdings" pitchFamily="2" charset="2"/>
              <a:buChar char="q"/>
            </a:pPr>
            <a:r>
              <a:rPr lang="en-US" sz="2000" b="1" dirty="0" smtClean="0">
                <a:latin typeface="Bookman Old Style" pitchFamily="18" charset="0"/>
              </a:rPr>
              <a:t>Globalization </a:t>
            </a:r>
            <a:r>
              <a:rPr lang="en-US" sz="2000" b="1" dirty="0">
                <a:latin typeface="Bookman Old Style" pitchFamily="18" charset="0"/>
              </a:rPr>
              <a:t>helped Universities to go beyond their </a:t>
            </a:r>
            <a:r>
              <a:rPr lang="en-US" sz="2000" b="1" dirty="0" smtClean="0">
                <a:latin typeface="Bookman Old Style" pitchFamily="18" charset="0"/>
              </a:rPr>
              <a:t>boundaries.</a:t>
            </a:r>
          </a:p>
          <a:p>
            <a:pPr marL="341313" indent="-341313" algn="just">
              <a:buFont typeface="Wingdings" pitchFamily="2" charset="2"/>
              <a:buChar char="q"/>
            </a:pPr>
            <a:endParaRPr lang="en-US" sz="2000" b="1" dirty="0" smtClean="0">
              <a:latin typeface="Bookman Old Style" pitchFamily="18" charset="0"/>
            </a:endParaRPr>
          </a:p>
          <a:p>
            <a:pPr marL="341313" indent="-341313" algn="just">
              <a:buFont typeface="Wingdings" pitchFamily="2" charset="2"/>
              <a:buChar char="q"/>
            </a:pPr>
            <a:r>
              <a:rPr lang="en-US" sz="2000" b="1" dirty="0" smtClean="0">
                <a:latin typeface="Bookman Old Style" pitchFamily="18" charset="0"/>
              </a:rPr>
              <a:t>US</a:t>
            </a:r>
            <a:r>
              <a:rPr lang="en-US" sz="2000" b="1" dirty="0">
                <a:latin typeface="Bookman Old Style" pitchFamily="18" charset="0"/>
              </a:rPr>
              <a:t>, British and Australian Universities </a:t>
            </a:r>
            <a:r>
              <a:rPr lang="en-US" sz="2000" b="1" dirty="0" smtClean="0">
                <a:latin typeface="Bookman Old Style" pitchFamily="18" charset="0"/>
              </a:rPr>
              <a:t>setting </a:t>
            </a:r>
            <a:r>
              <a:rPr lang="en-US" sz="2000" b="1" dirty="0">
                <a:latin typeface="Bookman Old Style" pitchFamily="18" charset="0"/>
              </a:rPr>
              <a:t>up campuses in many </a:t>
            </a:r>
            <a:r>
              <a:rPr lang="en-US" sz="2000" b="1" dirty="0" smtClean="0">
                <a:latin typeface="Bookman Old Style" pitchFamily="18" charset="0"/>
              </a:rPr>
              <a:t>countries.</a:t>
            </a:r>
          </a:p>
          <a:p>
            <a:pPr marL="341313" indent="-341313" algn="just">
              <a:buFont typeface="Wingdings" pitchFamily="2" charset="2"/>
              <a:buChar char="q"/>
            </a:pPr>
            <a:endParaRPr lang="en-US" sz="2000" b="1" dirty="0" smtClean="0">
              <a:latin typeface="Bookman Old Style" pitchFamily="18" charset="0"/>
            </a:endParaRPr>
          </a:p>
          <a:p>
            <a:pPr marL="341313" indent="-341313" algn="just">
              <a:buFont typeface="Wingdings" pitchFamily="2" charset="2"/>
              <a:buChar char="q"/>
            </a:pPr>
            <a:r>
              <a:rPr lang="en-US" sz="2000" b="1" dirty="0" smtClean="0">
                <a:latin typeface="Bookman Old Style" pitchFamily="18" charset="0"/>
              </a:rPr>
              <a:t>Many </a:t>
            </a:r>
            <a:r>
              <a:rPr lang="en-US" sz="2000" b="1" dirty="0">
                <a:latin typeface="Bookman Old Style" pitchFamily="18" charset="0"/>
              </a:rPr>
              <a:t>Universities </a:t>
            </a:r>
            <a:r>
              <a:rPr lang="en-US" sz="2000" b="1" dirty="0" smtClean="0">
                <a:latin typeface="Bookman Old Style" pitchFamily="18" charset="0"/>
              </a:rPr>
              <a:t>are collaborating </a:t>
            </a:r>
            <a:r>
              <a:rPr lang="en-US" sz="2000" b="1" dirty="0">
                <a:latin typeface="Bookman Old Style" pitchFamily="18" charset="0"/>
              </a:rPr>
              <a:t>or franchising to teach </a:t>
            </a:r>
            <a:r>
              <a:rPr lang="en-US" sz="2000" b="1" dirty="0" smtClean="0">
                <a:latin typeface="Bookman Old Style" pitchFamily="18" charset="0"/>
              </a:rPr>
              <a:t>under </a:t>
            </a:r>
            <a:r>
              <a:rPr lang="en-US" sz="2000" b="1" dirty="0">
                <a:latin typeface="Bookman Old Style" pitchFamily="18" charset="0"/>
              </a:rPr>
              <a:t>their brand name without getting involved </a:t>
            </a:r>
            <a:r>
              <a:rPr lang="en-US" sz="2000" b="1" dirty="0" smtClean="0">
                <a:latin typeface="Bookman Old Style" pitchFamily="18" charset="0"/>
              </a:rPr>
              <a:t>teaching.</a:t>
            </a:r>
          </a:p>
        </p:txBody>
      </p:sp>
      <p:sp>
        <p:nvSpPr>
          <p:cNvPr id="4" name="Rectangle 3"/>
          <p:cNvSpPr/>
          <p:nvPr/>
        </p:nvSpPr>
        <p:spPr>
          <a:xfrm>
            <a:off x="2133600" y="609600"/>
            <a:ext cx="4876800" cy="46166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2400" b="1" dirty="0" smtClean="0">
                <a:latin typeface="Bookman Old Style" pitchFamily="18" charset="0"/>
              </a:rPr>
              <a:t>STUDENTS AS CUSTOMERS</a:t>
            </a:r>
            <a:endParaRPr lang="en-US" sz="2400" b="1" dirty="0">
              <a:latin typeface="Bookman Old Style" pitchFamily="18" charset="0"/>
            </a:endParaRPr>
          </a:p>
        </p:txBody>
      </p:sp>
      <p:pic>
        <p:nvPicPr>
          <p:cNvPr id="13314" name="Picture 2"/>
          <p:cNvPicPr>
            <a:picLocks noChangeAspect="1" noChangeArrowheads="1"/>
          </p:cNvPicPr>
          <p:nvPr/>
        </p:nvPicPr>
        <p:blipFill>
          <a:blip r:embed="rId2" cstate="print"/>
          <a:srcRect/>
          <a:stretch>
            <a:fillRect/>
          </a:stretch>
        </p:blipFill>
        <p:spPr bwMode="auto">
          <a:xfrm>
            <a:off x="152400" y="4695825"/>
            <a:ext cx="2972869" cy="2085975"/>
          </a:xfrm>
          <a:prstGeom prst="rect">
            <a:avLst/>
          </a:prstGeom>
          <a:noFill/>
          <a:ln w="9525">
            <a:noFill/>
            <a:miter lim="800000"/>
            <a:headEnd/>
            <a:tailEnd/>
          </a:ln>
        </p:spPr>
      </p:pic>
    </p:spTree>
  </p:cSld>
  <p:clrMapOvr>
    <a:masterClrMapping/>
  </p:clrMapOvr>
  <p:transition>
    <p:wheel spokes="2"/>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2423279"/>
            <a:ext cx="5943600" cy="3139321"/>
          </a:xfrm>
          <a:prstGeom prst="rect">
            <a:avLst/>
          </a:prstGeom>
        </p:spPr>
        <p:txBody>
          <a:bodyPr wrap="square">
            <a:spAutoFit/>
          </a:bodyPr>
          <a:lstStyle/>
          <a:p>
            <a:pPr marL="341313" indent="-341313" algn="just">
              <a:buFont typeface="Wingdings" pitchFamily="2" charset="2"/>
              <a:buChar char="q"/>
            </a:pPr>
            <a:r>
              <a:rPr lang="en-US" b="1" dirty="0" smtClean="0">
                <a:latin typeface="Bookman Old Style" pitchFamily="18" charset="0"/>
              </a:rPr>
              <a:t>The idea of the student as consumer is rather a new and subversive concept.</a:t>
            </a:r>
          </a:p>
          <a:p>
            <a:pPr marL="341313" indent="-341313" algn="just">
              <a:buFont typeface="Wingdings" pitchFamily="2" charset="2"/>
              <a:buChar char="q"/>
            </a:pPr>
            <a:endParaRPr lang="en-US" b="1" dirty="0" smtClean="0">
              <a:latin typeface="Bookman Old Style" pitchFamily="18" charset="0"/>
            </a:endParaRPr>
          </a:p>
          <a:p>
            <a:pPr marL="341313" indent="-341313" algn="just">
              <a:buFont typeface="Wingdings" pitchFamily="2" charset="2"/>
              <a:buChar char="q"/>
            </a:pPr>
            <a:r>
              <a:rPr lang="en-US" b="1" dirty="0" smtClean="0">
                <a:latin typeface="Bookman Old Style" pitchFamily="18" charset="0"/>
              </a:rPr>
              <a:t>In the past centuries government was the customer for it wanted nation’s brains to be educated. Then Universities were temples of learning. </a:t>
            </a:r>
          </a:p>
          <a:p>
            <a:pPr marL="341313" indent="-341313" algn="just">
              <a:buFont typeface="Wingdings" pitchFamily="2" charset="2"/>
              <a:buChar char="q"/>
            </a:pPr>
            <a:endParaRPr lang="en-US" b="1" dirty="0" smtClean="0">
              <a:latin typeface="Bookman Old Style" pitchFamily="18" charset="0"/>
            </a:endParaRPr>
          </a:p>
          <a:p>
            <a:pPr marL="341313" indent="-341313" algn="just">
              <a:buFont typeface="Wingdings" pitchFamily="2" charset="2"/>
              <a:buChar char="q"/>
            </a:pPr>
            <a:r>
              <a:rPr lang="en-US" b="1" dirty="0" smtClean="0">
                <a:latin typeface="Bookman Old Style" pitchFamily="18" charset="0"/>
              </a:rPr>
              <a:t>The system today facing a transition. The change to become market is definitely messy and painful.</a:t>
            </a:r>
          </a:p>
        </p:txBody>
      </p:sp>
      <p:sp>
        <p:nvSpPr>
          <p:cNvPr id="3" name="Rectangle 2"/>
          <p:cNvSpPr/>
          <p:nvPr/>
        </p:nvSpPr>
        <p:spPr>
          <a:xfrm>
            <a:off x="1143000" y="1399401"/>
            <a:ext cx="6858000" cy="46166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2400" b="1" dirty="0" smtClean="0">
                <a:latin typeface="Bookman Old Style" pitchFamily="18" charset="0"/>
              </a:rPr>
              <a:t>A NEW &amp; SUBVERSIVE CONCEPT</a:t>
            </a:r>
            <a:endParaRPr lang="en-US" sz="2400" b="1" dirty="0">
              <a:latin typeface="Bookman Old Style" pitchFamily="18" charset="0"/>
            </a:endParaRPr>
          </a:p>
        </p:txBody>
      </p:sp>
    </p:spTree>
  </p:cSld>
  <p:clrMapOvr>
    <a:masterClrMapping/>
  </p:clrMapOvr>
  <p:transition>
    <p:wheel spokes="2"/>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lum bright="40000" contrast="40000"/>
          </a:blip>
          <a:srcRect/>
          <a:stretch>
            <a:fillRect/>
          </a:stretch>
        </p:blipFill>
        <p:spPr bwMode="auto">
          <a:xfrm>
            <a:off x="990600" y="2362200"/>
            <a:ext cx="7162800" cy="3733800"/>
          </a:xfrm>
          <a:prstGeom prst="rect">
            <a:avLst/>
          </a:prstGeom>
          <a:noFill/>
          <a:ln w="9525">
            <a:noFill/>
            <a:miter lim="800000"/>
            <a:headEnd/>
            <a:tailEnd/>
          </a:ln>
        </p:spPr>
      </p:pic>
      <p:sp>
        <p:nvSpPr>
          <p:cNvPr id="35841" name="Rectangle 1"/>
          <p:cNvSpPr>
            <a:spLocks noChangeArrowheads="1"/>
          </p:cNvSpPr>
          <p:nvPr/>
        </p:nvSpPr>
        <p:spPr bwMode="auto">
          <a:xfrm>
            <a:off x="1066800" y="2465725"/>
            <a:ext cx="7010400"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1313" marR="0" lvl="0" indent="-341313" algn="just" defTabSz="914400" rtl="0" eaLnBrk="0" fontAlgn="base" latinLnBrk="0" hangingPunct="0">
              <a:lnSpc>
                <a:spcPct val="100000"/>
              </a:lnSpc>
              <a:spcBef>
                <a:spcPct val="0"/>
              </a:spcBef>
              <a:spcAft>
                <a:spcPct val="0"/>
              </a:spcAft>
              <a:buClrTx/>
              <a:buSzTx/>
              <a:buFont typeface="Wingdings" pitchFamily="2" charset="2"/>
              <a:buChar char="q"/>
              <a:tabLst>
                <a:tab pos="790575" algn="l"/>
              </a:tabLst>
            </a:pPr>
            <a:r>
              <a:rPr kumimoji="0" lang="en-US" sz="2000" b="1" i="0" u="none" strike="noStrike" cap="none" normalizeH="0" baseline="0" dirty="0" smtClean="0">
                <a:ln>
                  <a:noFill/>
                </a:ln>
                <a:solidFill>
                  <a:schemeClr val="tx1"/>
                </a:solidFill>
                <a:effectLst/>
                <a:latin typeface="Bookman Old Style" pitchFamily="18" charset="0"/>
                <a:ea typeface="Calibri" pitchFamily="34" charset="0"/>
                <a:cs typeface="Times New Roman" pitchFamily="18" charset="0"/>
              </a:rPr>
              <a:t>NAFSA – Association of International Educators estimates that foreign students contributed $18.78 billions US dollars to US economy (2009-2010).</a:t>
            </a:r>
            <a:endParaRPr kumimoji="0" lang="en-US" sz="2000" b="1" i="0" u="none" strike="noStrike" cap="none" normalizeH="0" baseline="0" dirty="0" smtClean="0">
              <a:ln>
                <a:noFill/>
              </a:ln>
              <a:solidFill>
                <a:schemeClr val="tx1"/>
              </a:solidFill>
              <a:effectLst/>
              <a:latin typeface="Bookman Old Style" pitchFamily="18" charset="0"/>
            </a:endParaRPr>
          </a:p>
          <a:p>
            <a:pPr marL="341313" marR="0" lvl="0" indent="-341313" algn="just" defTabSz="914400" rtl="0" eaLnBrk="0" fontAlgn="base" latinLnBrk="0" hangingPunct="0">
              <a:lnSpc>
                <a:spcPct val="100000"/>
              </a:lnSpc>
              <a:spcBef>
                <a:spcPct val="0"/>
              </a:spcBef>
              <a:spcAft>
                <a:spcPct val="0"/>
              </a:spcAft>
              <a:buClrTx/>
              <a:buSzTx/>
              <a:buFont typeface="Wingdings" pitchFamily="2" charset="2"/>
              <a:buChar char="q"/>
              <a:tabLst>
                <a:tab pos="790575" algn="l"/>
              </a:tabLst>
            </a:pPr>
            <a:endParaRPr kumimoji="0" lang="en-US" sz="2000" b="1" i="0" u="none" strike="noStrike" cap="none" normalizeH="0" baseline="0" dirty="0" smtClean="0">
              <a:ln>
                <a:noFill/>
              </a:ln>
              <a:solidFill>
                <a:schemeClr val="tx1"/>
              </a:solidFill>
              <a:effectLst/>
              <a:latin typeface="Bookman Old Style" pitchFamily="18" charset="0"/>
              <a:ea typeface="Calibri" pitchFamily="34" charset="0"/>
              <a:cs typeface="Times New Roman" pitchFamily="18" charset="0"/>
            </a:endParaRPr>
          </a:p>
          <a:p>
            <a:pPr marL="341313" marR="0" lvl="0" indent="-341313" algn="just" defTabSz="914400" rtl="0" eaLnBrk="0" fontAlgn="base" latinLnBrk="0" hangingPunct="0">
              <a:lnSpc>
                <a:spcPct val="100000"/>
              </a:lnSpc>
              <a:spcBef>
                <a:spcPct val="0"/>
              </a:spcBef>
              <a:spcAft>
                <a:spcPct val="0"/>
              </a:spcAft>
              <a:buClrTx/>
              <a:buSzTx/>
              <a:buFont typeface="Wingdings" pitchFamily="2" charset="2"/>
              <a:buChar char="q"/>
              <a:tabLst>
                <a:tab pos="790575" algn="l"/>
              </a:tabLst>
            </a:pPr>
            <a:r>
              <a:rPr kumimoji="0" lang="en-US" sz="2000" b="1" i="0" u="none" strike="noStrike" cap="none" normalizeH="0" baseline="0" dirty="0" smtClean="0">
                <a:ln>
                  <a:noFill/>
                </a:ln>
                <a:solidFill>
                  <a:schemeClr val="tx1"/>
                </a:solidFill>
                <a:effectLst/>
                <a:latin typeface="Bookman Old Style" pitchFamily="18" charset="0"/>
                <a:ea typeface="Calibri" pitchFamily="34" charset="0"/>
                <a:cs typeface="Times New Roman" pitchFamily="18" charset="0"/>
              </a:rPr>
              <a:t>Universities UK report published in 2009 states, the UK economy received £5 billion in 2008.</a:t>
            </a:r>
          </a:p>
          <a:p>
            <a:pPr marL="341313" marR="0" lvl="0" indent="-341313" algn="just" defTabSz="914400" rtl="0" eaLnBrk="0" fontAlgn="base" latinLnBrk="0" hangingPunct="0">
              <a:lnSpc>
                <a:spcPct val="100000"/>
              </a:lnSpc>
              <a:spcBef>
                <a:spcPct val="0"/>
              </a:spcBef>
              <a:spcAft>
                <a:spcPct val="0"/>
              </a:spcAft>
              <a:buClrTx/>
              <a:buSzTx/>
              <a:buFont typeface="Wingdings" pitchFamily="2" charset="2"/>
              <a:buChar char="q"/>
              <a:tabLst>
                <a:tab pos="790575" algn="l"/>
              </a:tabLst>
            </a:pPr>
            <a:endParaRPr kumimoji="0" lang="en-US" sz="2000" b="1" i="0" u="none" strike="noStrike" cap="none" normalizeH="0" baseline="0" dirty="0" smtClean="0">
              <a:ln>
                <a:noFill/>
              </a:ln>
              <a:solidFill>
                <a:schemeClr val="tx1"/>
              </a:solidFill>
              <a:effectLst/>
              <a:latin typeface="Bookman Old Style" pitchFamily="18" charset="0"/>
              <a:ea typeface="Calibri" pitchFamily="34" charset="0"/>
              <a:cs typeface="Times New Roman" pitchFamily="18" charset="0"/>
            </a:endParaRPr>
          </a:p>
          <a:p>
            <a:pPr marL="341313" marR="0" lvl="0" indent="-341313" algn="just" defTabSz="914400" rtl="0" eaLnBrk="0" fontAlgn="base" latinLnBrk="0" hangingPunct="0">
              <a:lnSpc>
                <a:spcPct val="100000"/>
              </a:lnSpc>
              <a:spcBef>
                <a:spcPct val="0"/>
              </a:spcBef>
              <a:spcAft>
                <a:spcPct val="0"/>
              </a:spcAft>
              <a:buClrTx/>
              <a:buSzTx/>
              <a:buFont typeface="Wingdings" pitchFamily="2" charset="2"/>
              <a:buChar char="q"/>
              <a:tabLst>
                <a:tab pos="790575" algn="l"/>
              </a:tabLst>
            </a:pPr>
            <a:r>
              <a:rPr kumimoji="0" lang="en-US" sz="2000" b="1" i="0" u="none" strike="noStrike" cap="none" normalizeH="0" baseline="0" dirty="0" smtClean="0">
                <a:ln>
                  <a:noFill/>
                </a:ln>
                <a:solidFill>
                  <a:schemeClr val="tx1"/>
                </a:solidFill>
                <a:effectLst/>
                <a:latin typeface="Bookman Old Style" pitchFamily="18" charset="0"/>
                <a:ea typeface="Calibri" pitchFamily="34" charset="0"/>
                <a:cs typeface="Times New Roman" pitchFamily="18" charset="0"/>
              </a:rPr>
              <a:t>Education is a trillion Dollar industry worldwide. So players want more international deregulations.</a:t>
            </a:r>
            <a:r>
              <a:rPr kumimoji="0" lang="en-US" sz="2000" b="1" i="0" u="none" strike="noStrike" cap="none" normalizeH="0" baseline="0" dirty="0" smtClean="0">
                <a:ln>
                  <a:noFill/>
                </a:ln>
                <a:solidFill>
                  <a:schemeClr val="tx1"/>
                </a:solidFill>
                <a:effectLst/>
                <a:latin typeface="Bookman Old Style" pitchFamily="18" charset="0"/>
              </a:rPr>
              <a:t> </a:t>
            </a:r>
          </a:p>
        </p:txBody>
      </p:sp>
      <p:sp>
        <p:nvSpPr>
          <p:cNvPr id="4" name="Rectangle 3"/>
          <p:cNvSpPr/>
          <p:nvPr/>
        </p:nvSpPr>
        <p:spPr>
          <a:xfrm>
            <a:off x="1676400" y="1399401"/>
            <a:ext cx="5943600" cy="46166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2400" b="1" dirty="0" smtClean="0">
                <a:latin typeface="Bookman Old Style" pitchFamily="18" charset="0"/>
              </a:rPr>
              <a:t>REVENUE FROM EDU BUSINESS</a:t>
            </a:r>
            <a:endParaRPr lang="en-US" sz="2400" b="1" dirty="0">
              <a:latin typeface="Bookman Old Style" pitchFamily="18" charset="0"/>
            </a:endParaRPr>
          </a:p>
        </p:txBody>
      </p:sp>
    </p:spTree>
  </p:cSld>
  <p:clrMapOvr>
    <a:masterClrMapping/>
  </p:clrMapOvr>
  <p:transition>
    <p:wheel spokes="2"/>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1378089"/>
            <a:ext cx="7848600" cy="5324535"/>
          </a:xfrm>
          <a:prstGeom prst="rect">
            <a:avLst/>
          </a:prstGeom>
        </p:spPr>
        <p:txBody>
          <a:bodyPr wrap="square">
            <a:spAutoFit/>
          </a:bodyPr>
          <a:lstStyle/>
          <a:p>
            <a:pPr marL="341313" indent="-341313" algn="just">
              <a:buFont typeface="Wingdings" pitchFamily="2" charset="2"/>
              <a:buChar char="q"/>
            </a:pPr>
            <a:r>
              <a:rPr lang="en-US" sz="2000" b="1" dirty="0" smtClean="0">
                <a:latin typeface="Bookman Old Style" pitchFamily="18" charset="0"/>
              </a:rPr>
              <a:t>Private companies like Kaplan, BPP and Apollo group already run it. </a:t>
            </a:r>
          </a:p>
          <a:p>
            <a:pPr marL="341313" indent="-341313" algn="just">
              <a:buFont typeface="Wingdings" pitchFamily="2" charset="2"/>
              <a:buChar char="q"/>
            </a:pPr>
            <a:endParaRPr lang="en-US" sz="2000" b="1" dirty="0" smtClean="0">
              <a:latin typeface="Bookman Old Style" pitchFamily="18" charset="0"/>
            </a:endParaRPr>
          </a:p>
          <a:p>
            <a:pPr marL="341313" indent="-341313" algn="just">
              <a:buFont typeface="Wingdings" pitchFamily="2" charset="2"/>
              <a:buChar char="q"/>
            </a:pPr>
            <a:r>
              <a:rPr lang="en-US" sz="2000" b="1" dirty="0" smtClean="0">
                <a:latin typeface="Bookman Old Style" pitchFamily="18" charset="0"/>
              </a:rPr>
              <a:t>Kaplan that runs Washington Post owns a big educational company.</a:t>
            </a:r>
          </a:p>
          <a:p>
            <a:pPr marL="341313" indent="-341313" algn="just">
              <a:buFont typeface="Wingdings" pitchFamily="2" charset="2"/>
              <a:buChar char="q"/>
            </a:pPr>
            <a:endParaRPr lang="en-US" sz="2000" b="1" dirty="0" smtClean="0">
              <a:latin typeface="Bookman Old Style" pitchFamily="18" charset="0"/>
            </a:endParaRPr>
          </a:p>
          <a:p>
            <a:pPr marL="341313" indent="-341313" algn="just">
              <a:buFont typeface="Wingdings" pitchFamily="2" charset="2"/>
              <a:buChar char="q"/>
            </a:pPr>
            <a:r>
              <a:rPr lang="en-US" sz="2000" b="1" dirty="0" smtClean="0">
                <a:latin typeface="Bookman Old Style" pitchFamily="18" charset="0"/>
              </a:rPr>
              <a:t>BPP has deals with British Universities. </a:t>
            </a:r>
          </a:p>
          <a:p>
            <a:pPr marL="341313" indent="-341313" algn="just">
              <a:buFont typeface="Wingdings" pitchFamily="2" charset="2"/>
              <a:buChar char="q"/>
            </a:pPr>
            <a:endParaRPr lang="en-US" sz="2000" b="1" dirty="0" smtClean="0">
              <a:latin typeface="Bookman Old Style" pitchFamily="18" charset="0"/>
            </a:endParaRPr>
          </a:p>
          <a:p>
            <a:pPr marL="341313" indent="-341313" algn="just">
              <a:buFont typeface="Wingdings" pitchFamily="2" charset="2"/>
              <a:buChar char="q"/>
            </a:pPr>
            <a:r>
              <a:rPr lang="en-US" sz="2000" b="1" dirty="0" smtClean="0">
                <a:latin typeface="Bookman Old Style" pitchFamily="18" charset="0"/>
              </a:rPr>
              <a:t>Apollo owns University of Phoenix. </a:t>
            </a:r>
          </a:p>
          <a:p>
            <a:pPr marL="341313" indent="-341313" algn="just">
              <a:buFont typeface="Wingdings" pitchFamily="2" charset="2"/>
              <a:buChar char="q"/>
            </a:pPr>
            <a:endParaRPr lang="en-US" sz="2000" b="1" dirty="0" smtClean="0">
              <a:latin typeface="Bookman Old Style" pitchFamily="18" charset="0"/>
            </a:endParaRPr>
          </a:p>
          <a:p>
            <a:pPr marL="341313" indent="-341313" algn="just">
              <a:buFont typeface="Wingdings" pitchFamily="2" charset="2"/>
              <a:buChar char="q"/>
            </a:pPr>
            <a:r>
              <a:rPr lang="en-US" sz="2000" b="1" dirty="0" err="1" smtClean="0">
                <a:latin typeface="Bookman Old Style" pitchFamily="18" charset="0"/>
              </a:rPr>
              <a:t>Universitas</a:t>
            </a:r>
            <a:r>
              <a:rPr lang="en-US" sz="2000" b="1" dirty="0" smtClean="0">
                <a:latin typeface="Bookman Old Style" pitchFamily="18" charset="0"/>
              </a:rPr>
              <a:t> 21 Global – sixteen Universities together have a joint venture of $50 million in collaboration with Thomson Corporation.</a:t>
            </a:r>
          </a:p>
          <a:p>
            <a:pPr marL="341313" indent="-341313" algn="just">
              <a:buFont typeface="Wingdings" pitchFamily="2" charset="2"/>
              <a:buChar char="q"/>
            </a:pPr>
            <a:endParaRPr lang="en-US" sz="2000" b="1" dirty="0" smtClean="0">
              <a:latin typeface="Bookman Old Style" pitchFamily="18" charset="0"/>
            </a:endParaRPr>
          </a:p>
          <a:p>
            <a:pPr marL="341313" indent="-341313" algn="just">
              <a:buFont typeface="Wingdings" pitchFamily="2" charset="2"/>
              <a:buChar char="q"/>
            </a:pPr>
            <a:r>
              <a:rPr lang="en-US" sz="2000" b="1" dirty="0" smtClean="0">
                <a:latin typeface="Bookman Old Style" pitchFamily="18" charset="0"/>
              </a:rPr>
              <a:t>Even in India more and more corporate houses are opening up Universities and institutes of higher learning. </a:t>
            </a:r>
            <a:endParaRPr lang="en-US" sz="2000" b="1" dirty="0">
              <a:latin typeface="Bookman Old Style" pitchFamily="18" charset="0"/>
            </a:endParaRPr>
          </a:p>
        </p:txBody>
      </p:sp>
      <p:sp>
        <p:nvSpPr>
          <p:cNvPr id="4" name="Rectangle 3"/>
          <p:cNvSpPr/>
          <p:nvPr/>
        </p:nvSpPr>
        <p:spPr>
          <a:xfrm>
            <a:off x="1143000" y="762000"/>
            <a:ext cx="6858000" cy="46166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2400" b="1" dirty="0" smtClean="0">
                <a:latin typeface="Bookman Old Style" pitchFamily="18" charset="0"/>
              </a:rPr>
              <a:t>PRIVATE PLAYERS IN  EDU-BUSINESS</a:t>
            </a:r>
            <a:endParaRPr lang="en-US" sz="2400" b="1" dirty="0">
              <a:latin typeface="Bookman Old Style" pitchFamily="18" charset="0"/>
            </a:endParaRPr>
          </a:p>
        </p:txBody>
      </p:sp>
    </p:spTree>
  </p:cSld>
  <p:clrMapOvr>
    <a:masterClrMapping/>
  </p:clrMapOvr>
  <p:transition>
    <p:wheel spokes="2"/>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838200" y="2590800"/>
            <a:ext cx="76200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1313" marR="0" lvl="0" indent="-341313" algn="just" defTabSz="914400" rtl="0" eaLnBrk="0" fontAlgn="base" latinLnBrk="0" hangingPunct="0">
              <a:lnSpc>
                <a:spcPct val="100000"/>
              </a:lnSpc>
              <a:spcBef>
                <a:spcPct val="0"/>
              </a:spcBef>
              <a:spcAft>
                <a:spcPct val="0"/>
              </a:spcAft>
              <a:buClrTx/>
              <a:buSzTx/>
              <a:buFont typeface="Wingdings" pitchFamily="2" charset="2"/>
              <a:buChar char="q"/>
              <a:tabLst>
                <a:tab pos="790575" algn="l"/>
              </a:tabLst>
            </a:pPr>
            <a:r>
              <a:rPr kumimoji="0" lang="en-US" sz="2000" b="1" i="0" u="none" strike="noStrike" cap="none" normalizeH="0" baseline="0" dirty="0" smtClean="0">
                <a:ln>
                  <a:noFill/>
                </a:ln>
                <a:solidFill>
                  <a:schemeClr val="tx1"/>
                </a:solidFill>
                <a:effectLst/>
                <a:latin typeface="Bookman Old Style" pitchFamily="18" charset="0"/>
                <a:ea typeface="Calibri" pitchFamily="34" charset="0"/>
                <a:cs typeface="Times New Roman" pitchFamily="18" charset="0"/>
              </a:rPr>
              <a:t>With more and more business houses entering Higher education business the fundamental question before us:</a:t>
            </a:r>
          </a:p>
          <a:p>
            <a:pPr marL="341313" marR="0" lvl="0" indent="-341313" algn="just" defTabSz="914400" rtl="0" eaLnBrk="0" fontAlgn="base" latinLnBrk="0" hangingPunct="0">
              <a:lnSpc>
                <a:spcPct val="100000"/>
              </a:lnSpc>
              <a:spcBef>
                <a:spcPct val="0"/>
              </a:spcBef>
              <a:spcAft>
                <a:spcPct val="0"/>
              </a:spcAft>
              <a:buClrTx/>
              <a:buSzTx/>
              <a:buFont typeface="Wingdings" pitchFamily="2" charset="2"/>
              <a:buChar char="q"/>
              <a:tabLst>
                <a:tab pos="790575" algn="l"/>
              </a:tabLst>
            </a:pPr>
            <a:endParaRPr kumimoji="0" lang="en-US" sz="2000" b="1" i="0" u="none" strike="noStrike" cap="none" normalizeH="0" baseline="0" dirty="0" smtClean="0">
              <a:ln>
                <a:noFill/>
              </a:ln>
              <a:solidFill>
                <a:schemeClr val="tx1"/>
              </a:solidFill>
              <a:effectLst/>
              <a:latin typeface="Bookman Old Style" pitchFamily="18" charset="0"/>
              <a:ea typeface="Calibri" pitchFamily="34" charset="0"/>
              <a:cs typeface="Times New Roman" pitchFamily="18" charset="0"/>
            </a:endParaRPr>
          </a:p>
          <a:p>
            <a:pPr marL="341313" marR="0" lvl="0" indent="-341313" algn="just" defTabSz="914400" rtl="0" eaLnBrk="0" fontAlgn="base" latinLnBrk="0" hangingPunct="0">
              <a:lnSpc>
                <a:spcPct val="100000"/>
              </a:lnSpc>
              <a:spcBef>
                <a:spcPct val="0"/>
              </a:spcBef>
              <a:spcAft>
                <a:spcPct val="0"/>
              </a:spcAft>
              <a:buClrTx/>
              <a:buSzTx/>
              <a:buFont typeface="Wingdings" pitchFamily="2" charset="2"/>
              <a:buChar char="q"/>
              <a:tabLst>
                <a:tab pos="790575" algn="l"/>
              </a:tabLst>
            </a:pPr>
            <a:r>
              <a:rPr kumimoji="0" lang="en-US" sz="2000" b="1" i="0" u="none" strike="noStrike" cap="none" normalizeH="0" baseline="0" dirty="0" smtClean="0">
                <a:ln>
                  <a:noFill/>
                </a:ln>
                <a:solidFill>
                  <a:schemeClr val="tx1"/>
                </a:solidFill>
                <a:effectLst/>
                <a:latin typeface="Bookman Old Style" pitchFamily="18" charset="0"/>
                <a:ea typeface="Calibri" pitchFamily="34" charset="0"/>
                <a:cs typeface="Times New Roman" pitchFamily="18" charset="0"/>
              </a:rPr>
              <a:t>Is Higher education a marketable commodity like a fast moving consumer goods product.</a:t>
            </a:r>
          </a:p>
          <a:p>
            <a:pPr marL="341313" marR="0" lvl="0" indent="-341313" algn="just" defTabSz="914400" rtl="0" eaLnBrk="0" fontAlgn="base" latinLnBrk="0" hangingPunct="0">
              <a:lnSpc>
                <a:spcPct val="100000"/>
              </a:lnSpc>
              <a:spcBef>
                <a:spcPct val="0"/>
              </a:spcBef>
              <a:spcAft>
                <a:spcPct val="0"/>
              </a:spcAft>
              <a:buClrTx/>
              <a:buSzTx/>
              <a:buFont typeface="Wingdings" pitchFamily="2" charset="2"/>
              <a:buChar char="q"/>
              <a:tabLst>
                <a:tab pos="790575" algn="l"/>
              </a:tabLst>
            </a:pPr>
            <a:endParaRPr lang="en-US" sz="2000" b="1" dirty="0" smtClean="0">
              <a:latin typeface="Bookman Old Style" pitchFamily="18" charset="0"/>
              <a:ea typeface="Calibri" pitchFamily="34" charset="0"/>
              <a:cs typeface="Times New Roman" pitchFamily="18" charset="0"/>
            </a:endParaRPr>
          </a:p>
          <a:p>
            <a:pPr marL="341313" marR="0" lvl="0" indent="-341313" algn="just" defTabSz="914400" rtl="0" eaLnBrk="0" fontAlgn="base" latinLnBrk="0" hangingPunct="0">
              <a:lnSpc>
                <a:spcPct val="100000"/>
              </a:lnSpc>
              <a:spcBef>
                <a:spcPct val="0"/>
              </a:spcBef>
              <a:spcAft>
                <a:spcPct val="0"/>
              </a:spcAft>
              <a:buClrTx/>
              <a:buSzTx/>
              <a:buFont typeface="Wingdings" pitchFamily="2" charset="2"/>
              <a:buChar char="q"/>
              <a:tabLst>
                <a:tab pos="790575" algn="l"/>
              </a:tabLst>
            </a:pPr>
            <a:r>
              <a:rPr kumimoji="0" lang="en-US" sz="2000" b="1" i="0" u="none" strike="noStrike" cap="none" normalizeH="0" baseline="0" dirty="0" smtClean="0">
                <a:ln>
                  <a:noFill/>
                </a:ln>
                <a:solidFill>
                  <a:schemeClr val="tx1"/>
                </a:solidFill>
                <a:effectLst/>
                <a:latin typeface="Bookman Old Style" pitchFamily="18" charset="0"/>
                <a:ea typeface="Calibri" pitchFamily="34" charset="0"/>
                <a:cs typeface="Times New Roman" pitchFamily="18" charset="0"/>
              </a:rPr>
              <a:t>Or is it a service like water or electric supply?  </a:t>
            </a:r>
            <a:endParaRPr kumimoji="0" lang="en-US" sz="2000" b="1" i="0" u="none" strike="noStrike" cap="none" normalizeH="0" baseline="0" dirty="0" smtClean="0">
              <a:ln>
                <a:noFill/>
              </a:ln>
              <a:solidFill>
                <a:schemeClr val="tx1"/>
              </a:solidFill>
              <a:effectLst/>
              <a:latin typeface="Bookman Old Style" pitchFamily="18" charset="0"/>
            </a:endParaRPr>
          </a:p>
        </p:txBody>
      </p:sp>
      <p:sp>
        <p:nvSpPr>
          <p:cNvPr id="4" name="Rectangle 3"/>
          <p:cNvSpPr/>
          <p:nvPr/>
        </p:nvSpPr>
        <p:spPr>
          <a:xfrm>
            <a:off x="1676400" y="1447800"/>
            <a:ext cx="5715000" cy="46166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2400" b="1" dirty="0" smtClean="0">
                <a:latin typeface="Bookman Old Style" pitchFamily="18" charset="0"/>
              </a:rPr>
              <a:t>WHAT IS EDUCATION THEN ?</a:t>
            </a:r>
            <a:endParaRPr lang="en-US" sz="2400" b="1" dirty="0">
              <a:latin typeface="Bookman Old Style" pitchFamily="18" charset="0"/>
            </a:endParaRPr>
          </a:p>
        </p:txBody>
      </p:sp>
    </p:spTree>
  </p:cSld>
  <p:clrMapOvr>
    <a:masterClrMapping/>
  </p:clrMapOvr>
  <p:transition>
    <p:wheel spokes="2"/>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1776948"/>
            <a:ext cx="7239000" cy="4401205"/>
          </a:xfrm>
          <a:prstGeom prst="rect">
            <a:avLst/>
          </a:prstGeom>
        </p:spPr>
        <p:txBody>
          <a:bodyPr wrap="square">
            <a:spAutoFit/>
          </a:bodyPr>
          <a:lstStyle/>
          <a:p>
            <a:pPr marL="341313" indent="-341313" algn="just">
              <a:buFont typeface="Wingdings" pitchFamily="2" charset="2"/>
              <a:buChar char="q"/>
            </a:pPr>
            <a:r>
              <a:rPr lang="en-US" sz="2000" b="1" dirty="0" smtClean="0">
                <a:latin typeface="Bookman Old Style" pitchFamily="18" charset="0"/>
              </a:rPr>
              <a:t>Academic </a:t>
            </a:r>
            <a:r>
              <a:rPr lang="en-US" sz="2000" b="1" dirty="0">
                <a:latin typeface="Bookman Old Style" pitchFamily="18" charset="0"/>
              </a:rPr>
              <a:t>community </a:t>
            </a:r>
            <a:r>
              <a:rPr lang="en-US" sz="2000" b="1" dirty="0" smtClean="0">
                <a:latin typeface="Bookman Old Style" pitchFamily="18" charset="0"/>
              </a:rPr>
              <a:t>would </a:t>
            </a:r>
            <a:r>
              <a:rPr lang="en-US" sz="2000" b="1" dirty="0">
                <a:latin typeface="Bookman Old Style" pitchFamily="18" charset="0"/>
              </a:rPr>
              <a:t>like higher education to be viewed as public </a:t>
            </a:r>
            <a:r>
              <a:rPr lang="en-US" sz="2000" b="1" dirty="0" smtClean="0">
                <a:latin typeface="Bookman Old Style" pitchFamily="18" charset="0"/>
              </a:rPr>
              <a:t>good. </a:t>
            </a:r>
          </a:p>
          <a:p>
            <a:pPr marL="341313" indent="-341313" algn="just">
              <a:buFont typeface="Wingdings" pitchFamily="2" charset="2"/>
              <a:buChar char="q"/>
            </a:pPr>
            <a:endParaRPr lang="en-US" sz="2000" b="1" dirty="0" smtClean="0">
              <a:latin typeface="Bookman Old Style" pitchFamily="18" charset="0"/>
            </a:endParaRPr>
          </a:p>
          <a:p>
            <a:pPr marL="341313" indent="-341313" algn="just">
              <a:buFont typeface="Wingdings" pitchFamily="2" charset="2"/>
              <a:buChar char="q"/>
            </a:pPr>
            <a:r>
              <a:rPr lang="en-US" sz="2000" b="1" dirty="0" smtClean="0">
                <a:latin typeface="Bookman Old Style" pitchFamily="18" charset="0"/>
              </a:rPr>
              <a:t>WTO </a:t>
            </a:r>
            <a:r>
              <a:rPr lang="en-US" sz="2000" b="1" dirty="0">
                <a:latin typeface="Bookman Old Style" pitchFamily="18" charset="0"/>
              </a:rPr>
              <a:t>believes it is akin to ‘Private Consumption’ directly benefitting the consumer by way of higher income</a:t>
            </a:r>
            <a:r>
              <a:rPr lang="en-US" sz="2000" b="1" dirty="0" smtClean="0">
                <a:latin typeface="Bookman Old Style" pitchFamily="18" charset="0"/>
              </a:rPr>
              <a:t>.</a:t>
            </a:r>
          </a:p>
          <a:p>
            <a:pPr marL="341313" indent="-341313" algn="just">
              <a:buFont typeface="Wingdings" pitchFamily="2" charset="2"/>
              <a:buChar char="q"/>
            </a:pPr>
            <a:endParaRPr lang="en-US" sz="2000" b="1" dirty="0" smtClean="0">
              <a:latin typeface="Bookman Old Style" pitchFamily="18" charset="0"/>
            </a:endParaRPr>
          </a:p>
          <a:p>
            <a:pPr marL="341313" indent="-341313" algn="just">
              <a:buFont typeface="Wingdings" pitchFamily="2" charset="2"/>
              <a:buChar char="q"/>
            </a:pPr>
            <a:r>
              <a:rPr lang="en-US" sz="2000" b="1" dirty="0" smtClean="0">
                <a:latin typeface="Bookman Old Style" pitchFamily="18" charset="0"/>
              </a:rPr>
              <a:t>The </a:t>
            </a:r>
            <a:r>
              <a:rPr lang="en-US" sz="2000" b="1" dirty="0">
                <a:latin typeface="Bookman Old Style" pitchFamily="18" charset="0"/>
              </a:rPr>
              <a:t>III Summit of Iberian and Latin American Universities </a:t>
            </a:r>
            <a:r>
              <a:rPr lang="en-US" sz="2000" b="1" dirty="0" smtClean="0">
                <a:latin typeface="Bookman Old Style" pitchFamily="18" charset="0"/>
              </a:rPr>
              <a:t>2003 adopted </a:t>
            </a:r>
            <a:r>
              <a:rPr lang="en-US" sz="2000" b="1" dirty="0">
                <a:latin typeface="Bookman Old Style" pitchFamily="18" charset="0"/>
              </a:rPr>
              <a:t>a declaration </a:t>
            </a:r>
            <a:r>
              <a:rPr lang="en-US" sz="2000" b="1" dirty="0" smtClean="0">
                <a:latin typeface="Bookman Old Style" pitchFamily="18" charset="0"/>
              </a:rPr>
              <a:t>stating </a:t>
            </a:r>
            <a:r>
              <a:rPr lang="en-US" sz="2000" b="1" dirty="0">
                <a:latin typeface="Bookman Old Style" pitchFamily="18" charset="0"/>
              </a:rPr>
              <a:t>education as a public good and requested </a:t>
            </a:r>
            <a:r>
              <a:rPr lang="en-US" sz="2000" b="1" dirty="0" smtClean="0">
                <a:latin typeface="Bookman Old Style" pitchFamily="18" charset="0"/>
              </a:rPr>
              <a:t>governments </a:t>
            </a:r>
            <a:r>
              <a:rPr lang="en-US" sz="2000" b="1" dirty="0">
                <a:latin typeface="Bookman Old Style" pitchFamily="18" charset="0"/>
              </a:rPr>
              <a:t>not to make any </a:t>
            </a:r>
            <a:r>
              <a:rPr lang="en-US" sz="2000" b="1" dirty="0" smtClean="0">
                <a:latin typeface="Bookman Old Style" pitchFamily="18" charset="0"/>
              </a:rPr>
              <a:t>commitments to WTO</a:t>
            </a:r>
            <a:r>
              <a:rPr lang="en-US" sz="2000" b="1" dirty="0">
                <a:latin typeface="Bookman Old Style" pitchFamily="18" charset="0"/>
              </a:rPr>
              <a:t>. </a:t>
            </a:r>
            <a:endParaRPr lang="en-US" sz="2000" b="1" dirty="0" smtClean="0">
              <a:latin typeface="Bookman Old Style" pitchFamily="18" charset="0"/>
            </a:endParaRPr>
          </a:p>
          <a:p>
            <a:pPr marL="341313" indent="-341313" algn="just">
              <a:buFont typeface="Wingdings" pitchFamily="2" charset="2"/>
              <a:buChar char="q"/>
            </a:pPr>
            <a:endParaRPr lang="en-US" sz="2000" b="1" dirty="0" smtClean="0">
              <a:latin typeface="Bookman Old Style" pitchFamily="18" charset="0"/>
            </a:endParaRPr>
          </a:p>
          <a:p>
            <a:pPr marL="341313" indent="-341313" algn="just">
              <a:buFont typeface="Wingdings" pitchFamily="2" charset="2"/>
              <a:buChar char="q"/>
            </a:pPr>
            <a:r>
              <a:rPr lang="en-US" sz="2000" b="1" dirty="0" smtClean="0">
                <a:latin typeface="Bookman Old Style" pitchFamily="18" charset="0"/>
              </a:rPr>
              <a:t>But </a:t>
            </a:r>
            <a:r>
              <a:rPr lang="en-US" sz="2000" b="1" dirty="0">
                <a:latin typeface="Bookman Old Style" pitchFamily="18" charset="0"/>
              </a:rPr>
              <a:t>the perception </a:t>
            </a:r>
            <a:r>
              <a:rPr lang="en-US" sz="2000" b="1" dirty="0" smtClean="0">
                <a:latin typeface="Bookman Old Style" pitchFamily="18" charset="0"/>
              </a:rPr>
              <a:t>is fast changing. </a:t>
            </a:r>
            <a:endParaRPr lang="en-US" sz="2000" b="1" dirty="0">
              <a:latin typeface="Bookman Old Style" pitchFamily="18" charset="0"/>
            </a:endParaRPr>
          </a:p>
        </p:txBody>
      </p:sp>
      <p:sp>
        <p:nvSpPr>
          <p:cNvPr id="4" name="Rectangle 3"/>
          <p:cNvSpPr/>
          <p:nvPr/>
        </p:nvSpPr>
        <p:spPr>
          <a:xfrm>
            <a:off x="762000" y="914400"/>
            <a:ext cx="7467600" cy="461665"/>
          </a:xfrm>
          <a:prstGeom prst="rect">
            <a:avLst/>
          </a:prstGeom>
        </p:spPr>
        <p:txBody>
          <a:bodyPr wrap="square">
            <a:spAutoFit/>
          </a:bodyPr>
          <a:lstStyle/>
          <a:p>
            <a:pPr algn="ctr"/>
            <a:r>
              <a:rPr lang="en-US" sz="2400" b="1" dirty="0" smtClean="0">
                <a:latin typeface="Bookman Old Style" pitchFamily="18" charset="0"/>
              </a:rPr>
              <a:t>PUBLIC GOOD OR COMMERCIAL SERVICE</a:t>
            </a:r>
            <a:endParaRPr lang="en-US" sz="2400" b="1" dirty="0">
              <a:latin typeface="Bookman Old Style" pitchFamily="18" charset="0"/>
            </a:endParaRPr>
          </a:p>
        </p:txBody>
      </p:sp>
    </p:spTree>
  </p:cSld>
  <p:clrMapOvr>
    <a:masterClrMapping/>
  </p:clrMapOvr>
  <p:transition>
    <p:wheel spokes="2"/>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2057400"/>
            <a:ext cx="7696200" cy="3477875"/>
          </a:xfrm>
          <a:prstGeom prst="rect">
            <a:avLst/>
          </a:prstGeom>
        </p:spPr>
        <p:txBody>
          <a:bodyPr wrap="square">
            <a:spAutoFit/>
          </a:bodyPr>
          <a:lstStyle/>
          <a:p>
            <a:pPr marL="341313" indent="-341313" algn="just">
              <a:buFont typeface="Wingdings" pitchFamily="2" charset="2"/>
              <a:buChar char="q"/>
            </a:pPr>
            <a:r>
              <a:rPr lang="en-US" sz="2000" b="1" dirty="0" smtClean="0">
                <a:latin typeface="Bookman Old Style" pitchFamily="18" charset="0"/>
              </a:rPr>
              <a:t>World </a:t>
            </a:r>
            <a:r>
              <a:rPr lang="en-US" sz="2000" b="1" dirty="0">
                <a:latin typeface="Bookman Old Style" pitchFamily="18" charset="0"/>
              </a:rPr>
              <a:t>Conference on ‘Higher Education in </a:t>
            </a:r>
            <a:r>
              <a:rPr lang="en-US" sz="2000" b="1" dirty="0" smtClean="0">
                <a:latin typeface="Bookman Old Style" pitchFamily="18" charset="0"/>
              </a:rPr>
              <a:t>21</a:t>
            </a:r>
            <a:r>
              <a:rPr lang="en-US" sz="2000" b="1" baseline="30000" dirty="0" smtClean="0">
                <a:latin typeface="Bookman Old Style" pitchFamily="18" charset="0"/>
              </a:rPr>
              <a:t>st</a:t>
            </a:r>
            <a:r>
              <a:rPr lang="en-US" sz="2000" b="1" dirty="0" smtClean="0">
                <a:latin typeface="Bookman Old Style" pitchFamily="18" charset="0"/>
              </a:rPr>
              <a:t> </a:t>
            </a:r>
            <a:r>
              <a:rPr lang="en-US" sz="2000" b="1" dirty="0">
                <a:latin typeface="Bookman Old Style" pitchFamily="18" charset="0"/>
              </a:rPr>
              <a:t>Century : Vision and </a:t>
            </a:r>
            <a:r>
              <a:rPr lang="en-US" sz="2000" b="1" dirty="0" smtClean="0">
                <a:latin typeface="Bookman Old Style" pitchFamily="18" charset="0"/>
              </a:rPr>
              <a:t>Action, held </a:t>
            </a:r>
            <a:r>
              <a:rPr lang="en-US" sz="2000" b="1" dirty="0">
                <a:latin typeface="Bookman Old Style" pitchFamily="18" charset="0"/>
              </a:rPr>
              <a:t>at UNESCO Head Quarters in Paris </a:t>
            </a:r>
            <a:r>
              <a:rPr lang="en-US" sz="2000" b="1" dirty="0" smtClean="0">
                <a:latin typeface="Bookman Old Style" pitchFamily="18" charset="0"/>
              </a:rPr>
              <a:t>(1998) adopted </a:t>
            </a:r>
            <a:r>
              <a:rPr lang="en-US" sz="2000" b="1" dirty="0">
                <a:latin typeface="Bookman Old Style" pitchFamily="18" charset="0"/>
              </a:rPr>
              <a:t>an Action Plan for reforms in the field of Higher education</a:t>
            </a:r>
            <a:r>
              <a:rPr lang="en-US" sz="2000" b="1" dirty="0" smtClean="0">
                <a:latin typeface="Bookman Old Style" pitchFamily="18" charset="0"/>
              </a:rPr>
              <a:t>.</a:t>
            </a:r>
          </a:p>
          <a:p>
            <a:pPr marL="341313" indent="-341313" algn="just">
              <a:buFont typeface="Wingdings" pitchFamily="2" charset="2"/>
              <a:buChar char="q"/>
            </a:pPr>
            <a:endParaRPr lang="en-US" sz="2000" b="1" dirty="0" smtClean="0">
              <a:latin typeface="Bookman Old Style" pitchFamily="18" charset="0"/>
            </a:endParaRPr>
          </a:p>
          <a:p>
            <a:pPr marL="341313" indent="-341313" algn="just">
              <a:buFont typeface="Wingdings" pitchFamily="2" charset="2"/>
              <a:buChar char="q"/>
            </a:pPr>
            <a:r>
              <a:rPr lang="en-US" sz="2000" b="1" dirty="0" smtClean="0">
                <a:latin typeface="Bookman Old Style" pitchFamily="18" charset="0"/>
              </a:rPr>
              <a:t>Higher </a:t>
            </a:r>
            <a:r>
              <a:rPr lang="en-US" sz="2000" b="1" dirty="0">
                <a:latin typeface="Bookman Old Style" pitchFamily="18" charset="0"/>
              </a:rPr>
              <a:t>education shall be equally accessible to all on the basis of merit keeping in mind </a:t>
            </a:r>
            <a:r>
              <a:rPr lang="en-US" sz="2000" b="1" dirty="0" smtClean="0">
                <a:latin typeface="Bookman Old Style" pitchFamily="18" charset="0"/>
              </a:rPr>
              <a:t>Universal </a:t>
            </a:r>
            <a:r>
              <a:rPr lang="en-US" sz="2000" b="1" dirty="0">
                <a:latin typeface="Bookman Old Style" pitchFamily="18" charset="0"/>
              </a:rPr>
              <a:t>Declaration of Human Rights</a:t>
            </a:r>
            <a:r>
              <a:rPr lang="en-US" sz="2000" b="1" dirty="0" smtClean="0">
                <a:latin typeface="Bookman Old Style" pitchFamily="18" charset="0"/>
              </a:rPr>
              <a:t>.</a:t>
            </a:r>
          </a:p>
          <a:p>
            <a:pPr marL="341313" indent="-341313" algn="just">
              <a:buFont typeface="Wingdings" pitchFamily="2" charset="2"/>
              <a:buChar char="q"/>
            </a:pPr>
            <a:endParaRPr lang="en-US" sz="2000" b="1" dirty="0" smtClean="0">
              <a:latin typeface="Bookman Old Style" pitchFamily="18" charset="0"/>
            </a:endParaRPr>
          </a:p>
          <a:p>
            <a:pPr marL="341313" indent="-341313" algn="just">
              <a:buFont typeface="Wingdings" pitchFamily="2" charset="2"/>
              <a:buChar char="q"/>
            </a:pPr>
            <a:r>
              <a:rPr lang="en-US" sz="2000" b="1" dirty="0" smtClean="0">
                <a:latin typeface="Bookman Old Style" pitchFamily="18" charset="0"/>
              </a:rPr>
              <a:t>It further </a:t>
            </a:r>
            <a:r>
              <a:rPr lang="en-US" sz="2000" b="1" dirty="0">
                <a:latin typeface="Bookman Old Style" pitchFamily="18" charset="0"/>
              </a:rPr>
              <a:t>declared that Higher education would uphold education’s role of service to society</a:t>
            </a:r>
            <a:r>
              <a:rPr lang="en-US" sz="2000" b="1" dirty="0" smtClean="0">
                <a:latin typeface="Bookman Old Style" pitchFamily="18" charset="0"/>
              </a:rPr>
              <a:t>.</a:t>
            </a:r>
            <a:endParaRPr lang="en-US" sz="2000" b="1" dirty="0">
              <a:latin typeface="Bookman Old Style" pitchFamily="18" charset="0"/>
            </a:endParaRPr>
          </a:p>
        </p:txBody>
      </p:sp>
      <p:sp>
        <p:nvSpPr>
          <p:cNvPr id="4" name="Rectangle 3"/>
          <p:cNvSpPr/>
          <p:nvPr/>
        </p:nvSpPr>
        <p:spPr>
          <a:xfrm>
            <a:off x="2438400" y="1138535"/>
            <a:ext cx="4191000" cy="46166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2400" b="1" dirty="0" smtClean="0">
                <a:latin typeface="Bookman Old Style" pitchFamily="18" charset="0"/>
              </a:rPr>
              <a:t>OPPOSITE VIEW</a:t>
            </a:r>
            <a:endParaRPr lang="en-US" sz="2400" b="1" dirty="0">
              <a:latin typeface="Bookman Old Style" pitchFamily="18" charset="0"/>
            </a:endParaRPr>
          </a:p>
        </p:txBody>
      </p:sp>
    </p:spTree>
  </p:cSld>
  <p:clrMapOvr>
    <a:masterClrMapping/>
  </p:clrMapOvr>
  <p:transition>
    <p:wheel spokes="2"/>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1981200"/>
            <a:ext cx="7315200" cy="3785652"/>
          </a:xfrm>
          <a:prstGeom prst="rect">
            <a:avLst/>
          </a:prstGeom>
        </p:spPr>
        <p:txBody>
          <a:bodyPr wrap="square">
            <a:spAutoFit/>
          </a:bodyPr>
          <a:lstStyle/>
          <a:p>
            <a:pPr marL="341313" indent="-341313" algn="just">
              <a:buFont typeface="Wingdings" pitchFamily="2" charset="2"/>
              <a:buChar char="q"/>
            </a:pPr>
            <a:r>
              <a:rPr lang="en-US" sz="2000" b="1" dirty="0" smtClean="0">
                <a:latin typeface="Bookman Old Style" pitchFamily="18" charset="0"/>
              </a:rPr>
              <a:t>Academic </a:t>
            </a:r>
            <a:r>
              <a:rPr lang="en-US" sz="2000" b="1" dirty="0">
                <a:latin typeface="Bookman Old Style" pitchFamily="18" charset="0"/>
              </a:rPr>
              <a:t>community has not reacted positively to </a:t>
            </a:r>
            <a:r>
              <a:rPr lang="en-US" sz="2000" b="1" dirty="0" smtClean="0">
                <a:latin typeface="Bookman Old Style" pitchFamily="18" charset="0"/>
              </a:rPr>
              <a:t>commercialization.</a:t>
            </a:r>
          </a:p>
          <a:p>
            <a:pPr marL="341313" indent="-341313" algn="just">
              <a:buFont typeface="Wingdings" pitchFamily="2" charset="2"/>
              <a:buChar char="q"/>
            </a:pPr>
            <a:endParaRPr lang="en-US" sz="2000" b="1" dirty="0" smtClean="0">
              <a:latin typeface="Bookman Old Style" pitchFamily="18" charset="0"/>
            </a:endParaRPr>
          </a:p>
          <a:p>
            <a:pPr marL="341313" indent="-341313" algn="just">
              <a:buFont typeface="Wingdings" pitchFamily="2" charset="2"/>
              <a:buChar char="q"/>
            </a:pPr>
            <a:r>
              <a:rPr lang="en-US" sz="2000" b="1" dirty="0" smtClean="0">
                <a:latin typeface="Bookman Old Style" pitchFamily="18" charset="0"/>
              </a:rPr>
              <a:t>Governments </a:t>
            </a:r>
            <a:r>
              <a:rPr lang="en-US" sz="2000" b="1" dirty="0">
                <a:latin typeface="Bookman Old Style" pitchFamily="18" charset="0"/>
              </a:rPr>
              <a:t>of many developed countries view it as an opportunity </a:t>
            </a:r>
            <a:r>
              <a:rPr lang="en-US" sz="2000" b="1" dirty="0" smtClean="0">
                <a:latin typeface="Bookman Old Style" pitchFamily="18" charset="0"/>
              </a:rPr>
              <a:t>like UK exporting </a:t>
            </a:r>
            <a:r>
              <a:rPr lang="en-US" sz="2000" b="1" dirty="0">
                <a:latin typeface="Bookman Old Style" pitchFamily="18" charset="0"/>
              </a:rPr>
              <a:t>services to </a:t>
            </a:r>
            <a:r>
              <a:rPr lang="en-US" sz="2000" b="1" dirty="0" smtClean="0">
                <a:latin typeface="Bookman Old Style" pitchFamily="18" charset="0"/>
              </a:rPr>
              <a:t>Russia, Ukraine and many other countries.</a:t>
            </a:r>
          </a:p>
          <a:p>
            <a:pPr marL="341313" indent="-341313" algn="just">
              <a:buFont typeface="Wingdings" pitchFamily="2" charset="2"/>
              <a:buChar char="q"/>
            </a:pPr>
            <a:endParaRPr lang="en-US" sz="2000" b="1" dirty="0" smtClean="0">
              <a:latin typeface="Bookman Old Style" pitchFamily="18" charset="0"/>
            </a:endParaRPr>
          </a:p>
          <a:p>
            <a:pPr marL="341313" indent="-341313" algn="just">
              <a:buFont typeface="Wingdings" pitchFamily="2" charset="2"/>
              <a:buChar char="q"/>
            </a:pPr>
            <a:r>
              <a:rPr lang="en-US" sz="2000" b="1" dirty="0" err="1" smtClean="0">
                <a:latin typeface="Bookman Old Style" pitchFamily="18" charset="0"/>
              </a:rPr>
              <a:t>Wi</a:t>
            </a:r>
            <a:r>
              <a:rPr lang="en-US" sz="2000" b="1" dirty="0" smtClean="0">
                <a:latin typeface="Bookman Old Style" pitchFamily="18" charset="0"/>
              </a:rPr>
              <a:t> </a:t>
            </a:r>
            <a:r>
              <a:rPr lang="en-US" sz="2000" b="1" dirty="0" err="1">
                <a:latin typeface="Bookman Old Style" pitchFamily="18" charset="0"/>
              </a:rPr>
              <a:t>gan</a:t>
            </a:r>
            <a:r>
              <a:rPr lang="en-US" sz="2000" b="1" dirty="0">
                <a:latin typeface="Bookman Old Style" pitchFamily="18" charset="0"/>
              </a:rPr>
              <a:t> and Leigh has students in 26 countries including 10 campuses in India</a:t>
            </a:r>
            <a:r>
              <a:rPr lang="en-US" sz="2000" b="1" dirty="0" smtClean="0">
                <a:latin typeface="Bookman Old Style" pitchFamily="18" charset="0"/>
              </a:rPr>
              <a:t>.</a:t>
            </a:r>
          </a:p>
          <a:p>
            <a:pPr marL="341313" indent="-341313" algn="just">
              <a:buFont typeface="Wingdings" pitchFamily="2" charset="2"/>
              <a:buChar char="q"/>
            </a:pPr>
            <a:endParaRPr lang="en-US" sz="2000" b="1" dirty="0" smtClean="0">
              <a:latin typeface="Bookman Old Style" pitchFamily="18" charset="0"/>
            </a:endParaRPr>
          </a:p>
          <a:p>
            <a:pPr marL="341313" indent="-341313" algn="just">
              <a:buFont typeface="Wingdings" pitchFamily="2" charset="2"/>
              <a:buChar char="q"/>
            </a:pPr>
            <a:r>
              <a:rPr lang="en-US" sz="2000" b="1" dirty="0" smtClean="0">
                <a:latin typeface="Bookman Old Style" pitchFamily="18" charset="0"/>
              </a:rPr>
              <a:t>UK and US Universities </a:t>
            </a:r>
            <a:r>
              <a:rPr lang="en-US" sz="2000" b="1" dirty="0">
                <a:latin typeface="Bookman Old Style" pitchFamily="18" charset="0"/>
              </a:rPr>
              <a:t>have franchised operations </a:t>
            </a:r>
            <a:r>
              <a:rPr lang="en-US" sz="2000" b="1" dirty="0" smtClean="0">
                <a:latin typeface="Bookman Old Style" pitchFamily="18" charset="0"/>
              </a:rPr>
              <a:t>with </a:t>
            </a:r>
            <a:r>
              <a:rPr lang="en-US" sz="2000" b="1" dirty="0">
                <a:latin typeface="Bookman Old Style" pitchFamily="18" charset="0"/>
              </a:rPr>
              <a:t>other </a:t>
            </a:r>
            <a:r>
              <a:rPr lang="en-US" sz="2000" b="1" dirty="0" smtClean="0">
                <a:latin typeface="Bookman Old Style" pitchFamily="18" charset="0"/>
              </a:rPr>
              <a:t>institutions outside US and UK</a:t>
            </a:r>
            <a:r>
              <a:rPr lang="en-US" sz="2000" b="1" dirty="0">
                <a:latin typeface="Bookman Old Style" pitchFamily="18" charset="0"/>
              </a:rPr>
              <a:t>.</a:t>
            </a:r>
          </a:p>
        </p:txBody>
      </p:sp>
      <p:sp>
        <p:nvSpPr>
          <p:cNvPr id="4" name="Rectangle 3"/>
          <p:cNvSpPr/>
          <p:nvPr/>
        </p:nvSpPr>
        <p:spPr>
          <a:xfrm>
            <a:off x="2286000" y="1138535"/>
            <a:ext cx="4495800" cy="46166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2400" b="1" dirty="0" smtClean="0">
                <a:latin typeface="Bookman Old Style" pitchFamily="18" charset="0"/>
              </a:rPr>
              <a:t>CONFLICT OF IDEAS</a:t>
            </a:r>
            <a:endParaRPr lang="en-US" sz="2400" b="1" dirty="0">
              <a:latin typeface="Bookman Old Style" pitchFamily="18" charset="0"/>
            </a:endParaRPr>
          </a:p>
        </p:txBody>
      </p:sp>
    </p:spTree>
  </p:cSld>
  <p:clrMapOvr>
    <a:masterClrMapping/>
  </p:clrMapOvr>
  <p:transition>
    <p:wheel spokes="2"/>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2316301"/>
            <a:ext cx="7924800" cy="3170099"/>
          </a:xfrm>
          <a:prstGeom prst="rect">
            <a:avLst/>
          </a:prstGeom>
        </p:spPr>
        <p:txBody>
          <a:bodyPr wrap="square">
            <a:spAutoFit/>
          </a:bodyPr>
          <a:lstStyle/>
          <a:p>
            <a:pPr marL="341313" indent="-341313" algn="just">
              <a:buFont typeface="Wingdings" pitchFamily="2" charset="2"/>
              <a:buChar char="q"/>
            </a:pPr>
            <a:r>
              <a:rPr lang="en-US" sz="2000" b="1" dirty="0" smtClean="0">
                <a:latin typeface="Bookman Old Style" pitchFamily="18" charset="0"/>
              </a:rPr>
              <a:t>Higher </a:t>
            </a:r>
            <a:r>
              <a:rPr lang="en-US" sz="2000" b="1" dirty="0">
                <a:latin typeface="Bookman Old Style" pitchFamily="18" charset="0"/>
              </a:rPr>
              <a:t>education Policy of 1950 has started showing signs of improvement</a:t>
            </a:r>
            <a:r>
              <a:rPr lang="en-US" sz="2000" b="1" dirty="0" smtClean="0">
                <a:latin typeface="Bookman Old Style" pitchFamily="18" charset="0"/>
              </a:rPr>
              <a:t>.</a:t>
            </a:r>
          </a:p>
          <a:p>
            <a:pPr marL="341313" indent="-341313" algn="just">
              <a:buFont typeface="Wingdings" pitchFamily="2" charset="2"/>
              <a:buChar char="q"/>
            </a:pPr>
            <a:endParaRPr lang="en-US" sz="2000" b="1" dirty="0" smtClean="0">
              <a:latin typeface="Bookman Old Style" pitchFamily="18" charset="0"/>
            </a:endParaRPr>
          </a:p>
          <a:p>
            <a:pPr marL="341313" indent="-341313" algn="just">
              <a:buFont typeface="Wingdings" pitchFamily="2" charset="2"/>
              <a:buChar char="q"/>
            </a:pPr>
            <a:r>
              <a:rPr lang="en-US" sz="2000" b="1" dirty="0" smtClean="0">
                <a:latin typeface="Bookman Old Style" pitchFamily="18" charset="0"/>
              </a:rPr>
              <a:t>Doctors </a:t>
            </a:r>
            <a:r>
              <a:rPr lang="en-US" sz="2000" b="1" dirty="0">
                <a:latin typeface="Bookman Old Style" pitchFamily="18" charset="0"/>
              </a:rPr>
              <a:t>trained in India have been the backbone of the British Medical service</a:t>
            </a:r>
            <a:r>
              <a:rPr lang="en-US" sz="2000" b="1" dirty="0" smtClean="0">
                <a:latin typeface="Bookman Old Style" pitchFamily="18" charset="0"/>
              </a:rPr>
              <a:t>.</a:t>
            </a:r>
          </a:p>
          <a:p>
            <a:pPr marL="341313" indent="-341313" algn="just">
              <a:buFont typeface="Wingdings" pitchFamily="2" charset="2"/>
              <a:buChar char="q"/>
            </a:pPr>
            <a:endParaRPr lang="en-US" sz="2000" b="1" dirty="0" smtClean="0">
              <a:latin typeface="Bookman Old Style" pitchFamily="18" charset="0"/>
            </a:endParaRPr>
          </a:p>
          <a:p>
            <a:pPr marL="341313" indent="-341313" algn="just">
              <a:buFont typeface="Wingdings" pitchFamily="2" charset="2"/>
              <a:buChar char="q"/>
            </a:pPr>
            <a:r>
              <a:rPr lang="en-US" sz="2000" b="1" dirty="0" smtClean="0">
                <a:latin typeface="Bookman Old Style" pitchFamily="18" charset="0"/>
              </a:rPr>
              <a:t>Engineers IIT graduates plenty in US created 150,000 </a:t>
            </a:r>
            <a:r>
              <a:rPr lang="en-US" sz="2000" b="1" dirty="0">
                <a:latin typeface="Bookman Old Style" pitchFamily="18" charset="0"/>
              </a:rPr>
              <a:t>jobs and $80 billion </a:t>
            </a:r>
            <a:r>
              <a:rPr lang="en-US" sz="2000" b="1" dirty="0" smtClean="0">
                <a:latin typeface="Bookman Old Style" pitchFamily="18" charset="0"/>
              </a:rPr>
              <a:t>market capitalization (2005).</a:t>
            </a:r>
          </a:p>
          <a:p>
            <a:pPr marL="341313" indent="-341313" algn="just">
              <a:buFont typeface="Wingdings" pitchFamily="2" charset="2"/>
              <a:buChar char="q"/>
            </a:pPr>
            <a:endParaRPr lang="en-US" sz="2000" b="1" dirty="0" smtClean="0">
              <a:latin typeface="Bookman Old Style" pitchFamily="18" charset="0"/>
            </a:endParaRPr>
          </a:p>
          <a:p>
            <a:pPr marL="341313" indent="-341313" algn="just">
              <a:buFont typeface="Wingdings" pitchFamily="2" charset="2"/>
              <a:buChar char="q"/>
            </a:pPr>
            <a:r>
              <a:rPr lang="en-US" sz="2000" b="1" dirty="0" smtClean="0">
                <a:latin typeface="Bookman Old Style" pitchFamily="18" charset="0"/>
              </a:rPr>
              <a:t>Lot of appreciation in US. </a:t>
            </a:r>
          </a:p>
        </p:txBody>
      </p:sp>
      <p:sp>
        <p:nvSpPr>
          <p:cNvPr id="4" name="Rectangle 3"/>
          <p:cNvSpPr/>
          <p:nvPr/>
        </p:nvSpPr>
        <p:spPr>
          <a:xfrm>
            <a:off x="762000" y="1295400"/>
            <a:ext cx="7467600" cy="46166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2400" b="1" dirty="0" smtClean="0">
                <a:latin typeface="Bookman Old Style" pitchFamily="18" charset="0"/>
              </a:rPr>
              <a:t>INDIAN SCENARIO AND INDIAN GRADUATES</a:t>
            </a:r>
            <a:endParaRPr lang="en-US" sz="2400" b="1" dirty="0">
              <a:latin typeface="Bookman Old Style" pitchFamily="18" charset="0"/>
            </a:endParaRPr>
          </a:p>
        </p:txBody>
      </p:sp>
    </p:spTree>
  </p:cSld>
  <p:clrMapOvr>
    <a:masterClrMapping/>
  </p:clrMapOvr>
  <p:transition>
    <p:wheel spokes="2"/>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cstate="print"/>
          <a:srcRect/>
          <a:stretch>
            <a:fillRect/>
          </a:stretch>
        </p:blipFill>
        <p:spPr bwMode="auto">
          <a:xfrm>
            <a:off x="152400" y="4724400"/>
            <a:ext cx="3429000" cy="1975931"/>
          </a:xfrm>
          <a:prstGeom prst="rect">
            <a:avLst/>
          </a:prstGeom>
          <a:noFill/>
          <a:ln w="9525">
            <a:noFill/>
            <a:miter lim="800000"/>
            <a:headEnd/>
            <a:tailEnd/>
          </a:ln>
        </p:spPr>
      </p:pic>
      <p:sp>
        <p:nvSpPr>
          <p:cNvPr id="4" name="Rectangle 3"/>
          <p:cNvSpPr/>
          <p:nvPr/>
        </p:nvSpPr>
        <p:spPr>
          <a:xfrm>
            <a:off x="1295400" y="1557278"/>
            <a:ext cx="6629400" cy="3170099"/>
          </a:xfrm>
          <a:prstGeom prst="rect">
            <a:avLst/>
          </a:prstGeom>
        </p:spPr>
        <p:txBody>
          <a:bodyPr wrap="square">
            <a:spAutoFit/>
          </a:bodyPr>
          <a:lstStyle/>
          <a:p>
            <a:pPr marL="280988" indent="-280988" algn="just">
              <a:buFont typeface="Wingdings" pitchFamily="2" charset="2"/>
              <a:buChar char="q"/>
            </a:pPr>
            <a:r>
              <a:rPr lang="en-US" sz="2000" b="1" dirty="0" smtClean="0">
                <a:solidFill>
                  <a:schemeClr val="accent3">
                    <a:lumMod val="95000"/>
                  </a:schemeClr>
                </a:solidFill>
                <a:latin typeface="Bookman Old Style" pitchFamily="18" charset="0"/>
              </a:rPr>
              <a:t>An </a:t>
            </a:r>
            <a:r>
              <a:rPr lang="en-US" sz="2000" b="1" dirty="0">
                <a:solidFill>
                  <a:schemeClr val="accent3">
                    <a:lumMod val="95000"/>
                  </a:schemeClr>
                </a:solidFill>
                <a:latin typeface="Bookman Old Style" pitchFamily="18" charset="0"/>
              </a:rPr>
              <a:t>act or process of imparting or acquiring </a:t>
            </a:r>
            <a:r>
              <a:rPr lang="en-US" sz="2000" b="1" dirty="0" smtClean="0">
                <a:solidFill>
                  <a:schemeClr val="accent3">
                    <a:lumMod val="95000"/>
                  </a:schemeClr>
                </a:solidFill>
                <a:latin typeface="Bookman Old Style" pitchFamily="18" charset="0"/>
              </a:rPr>
              <a:t>knowledge</a:t>
            </a:r>
            <a:r>
              <a:rPr lang="en-US" sz="2000" b="1" dirty="0">
                <a:solidFill>
                  <a:schemeClr val="accent3">
                    <a:lumMod val="95000"/>
                  </a:schemeClr>
                </a:solidFill>
                <a:latin typeface="Bookman Old Style" pitchFamily="18" charset="0"/>
              </a:rPr>
              <a:t>, developing the powers of reasoning and </a:t>
            </a:r>
            <a:r>
              <a:rPr lang="en-US" sz="2000" b="1" dirty="0" smtClean="0">
                <a:solidFill>
                  <a:schemeClr val="accent3">
                    <a:lumMod val="95000"/>
                  </a:schemeClr>
                </a:solidFill>
                <a:latin typeface="Bookman Old Style" pitchFamily="18" charset="0"/>
              </a:rPr>
              <a:t>judgment, preparing </a:t>
            </a:r>
            <a:r>
              <a:rPr lang="en-US" sz="2000" b="1" dirty="0">
                <a:solidFill>
                  <a:schemeClr val="accent3">
                    <a:lumMod val="95000"/>
                  </a:schemeClr>
                </a:solidFill>
                <a:latin typeface="Bookman Old Style" pitchFamily="18" charset="0"/>
              </a:rPr>
              <a:t>oneself or others intellectually for mature life</a:t>
            </a:r>
            <a:r>
              <a:rPr lang="en-US" sz="2000" b="1" dirty="0" smtClean="0">
                <a:solidFill>
                  <a:schemeClr val="accent3">
                    <a:lumMod val="95000"/>
                  </a:schemeClr>
                </a:solidFill>
                <a:latin typeface="Bookman Old Style" pitchFamily="18" charset="0"/>
              </a:rPr>
              <a:t>.</a:t>
            </a:r>
          </a:p>
          <a:p>
            <a:pPr marL="280988" indent="-280988" algn="just"/>
            <a:endParaRPr lang="en-US" sz="2000" b="1" dirty="0" smtClean="0">
              <a:solidFill>
                <a:schemeClr val="accent3">
                  <a:lumMod val="95000"/>
                </a:schemeClr>
              </a:solidFill>
              <a:latin typeface="Bookman Old Style" pitchFamily="18" charset="0"/>
            </a:endParaRPr>
          </a:p>
          <a:p>
            <a:pPr marL="280988" indent="-280988" algn="just">
              <a:buFont typeface="Wingdings" pitchFamily="2" charset="2"/>
              <a:buChar char="q"/>
            </a:pPr>
            <a:r>
              <a:rPr lang="en-US" sz="2000" b="1" dirty="0" smtClean="0">
                <a:solidFill>
                  <a:schemeClr val="accent3">
                    <a:lumMod val="95000"/>
                  </a:schemeClr>
                </a:solidFill>
                <a:latin typeface="Bookman Old Style" pitchFamily="18" charset="0"/>
              </a:rPr>
              <a:t>Development </a:t>
            </a:r>
            <a:r>
              <a:rPr lang="en-US" sz="2000" b="1" dirty="0">
                <a:solidFill>
                  <a:schemeClr val="accent3">
                    <a:lumMod val="95000"/>
                  </a:schemeClr>
                </a:solidFill>
                <a:latin typeface="Bookman Old Style" pitchFamily="18" charset="0"/>
              </a:rPr>
              <a:t>of </a:t>
            </a:r>
            <a:r>
              <a:rPr lang="en-US" sz="2000" b="1" dirty="0" smtClean="0">
                <a:solidFill>
                  <a:schemeClr val="accent3">
                    <a:lumMod val="95000"/>
                  </a:schemeClr>
                </a:solidFill>
                <a:latin typeface="Bookman Old Style" pitchFamily="18" charset="0"/>
              </a:rPr>
              <a:t>abilities </a:t>
            </a:r>
            <a:r>
              <a:rPr lang="en-US" sz="2000" b="1" dirty="0">
                <a:solidFill>
                  <a:schemeClr val="accent3">
                    <a:lumMod val="95000"/>
                  </a:schemeClr>
                </a:solidFill>
                <a:latin typeface="Bookman Old Style" pitchFamily="18" charset="0"/>
              </a:rPr>
              <a:t>of the </a:t>
            </a:r>
            <a:r>
              <a:rPr lang="en-US" sz="2000" b="1" dirty="0" smtClean="0">
                <a:solidFill>
                  <a:schemeClr val="accent3">
                    <a:lumMod val="95000"/>
                  </a:schemeClr>
                </a:solidFill>
                <a:latin typeface="Bookman Old Style" pitchFamily="18" charset="0"/>
              </a:rPr>
              <a:t>mind</a:t>
            </a:r>
          </a:p>
          <a:p>
            <a:pPr marL="280988" indent="-280988" algn="just">
              <a:buFont typeface="Wingdings" pitchFamily="2" charset="2"/>
              <a:buChar char="q"/>
            </a:pPr>
            <a:endParaRPr lang="en-US" sz="2000" b="1" dirty="0" smtClean="0">
              <a:solidFill>
                <a:schemeClr val="accent3">
                  <a:lumMod val="95000"/>
                </a:schemeClr>
              </a:solidFill>
              <a:latin typeface="Bookman Old Style" pitchFamily="18" charset="0"/>
            </a:endParaRPr>
          </a:p>
          <a:p>
            <a:pPr marL="280988" indent="-280988" algn="just">
              <a:buFont typeface="Wingdings" pitchFamily="2" charset="2"/>
              <a:buChar char="q"/>
            </a:pPr>
            <a:r>
              <a:rPr lang="en-US" sz="2000" b="1" dirty="0" smtClean="0">
                <a:solidFill>
                  <a:schemeClr val="accent3">
                    <a:lumMod val="95000"/>
                  </a:schemeClr>
                </a:solidFill>
                <a:latin typeface="Bookman Old Style" pitchFamily="18" charset="0"/>
              </a:rPr>
              <a:t>Suggests information acquired, an </a:t>
            </a:r>
            <a:r>
              <a:rPr lang="en-US" sz="2000" b="1" dirty="0">
                <a:solidFill>
                  <a:schemeClr val="accent3">
                    <a:lumMod val="95000"/>
                  </a:schemeClr>
                </a:solidFill>
                <a:latin typeface="Bookman Old Style" pitchFamily="18" charset="0"/>
              </a:rPr>
              <a:t>aspiration towards and appreciation of high intellectual and esthetic ideals.</a:t>
            </a:r>
          </a:p>
        </p:txBody>
      </p:sp>
      <p:sp>
        <p:nvSpPr>
          <p:cNvPr id="5" name="Rectangle 4"/>
          <p:cNvSpPr/>
          <p:nvPr/>
        </p:nvSpPr>
        <p:spPr>
          <a:xfrm>
            <a:off x="1752600" y="533400"/>
            <a:ext cx="5562600" cy="461665"/>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ookman Old Style" pitchFamily="18" charset="0"/>
              </a:rPr>
              <a:t>WHAT IS EDUCATION</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ookman Old Style" pitchFamily="18" charset="0"/>
            </a:endParaRPr>
          </a:p>
        </p:txBody>
      </p:sp>
    </p:spTree>
  </p:cSld>
  <p:clrMapOvr>
    <a:masterClrMapping/>
  </p:clrMapOvr>
  <p:transition>
    <p:wheel spokes="2"/>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lum bright="40000" contrast="-40000"/>
          </a:blip>
          <a:srcRect/>
          <a:stretch>
            <a:fillRect/>
          </a:stretch>
        </p:blipFill>
        <p:spPr bwMode="auto">
          <a:xfrm>
            <a:off x="686124" y="838200"/>
            <a:ext cx="7848276" cy="5867400"/>
          </a:xfrm>
          <a:prstGeom prst="rect">
            <a:avLst/>
          </a:prstGeom>
          <a:noFill/>
          <a:ln w="9525">
            <a:noFill/>
            <a:miter lim="800000"/>
            <a:headEnd/>
            <a:tailEnd/>
          </a:ln>
        </p:spPr>
      </p:pic>
      <p:sp>
        <p:nvSpPr>
          <p:cNvPr id="2" name="Rectangle 1"/>
          <p:cNvSpPr/>
          <p:nvPr/>
        </p:nvSpPr>
        <p:spPr>
          <a:xfrm>
            <a:off x="762000" y="1073289"/>
            <a:ext cx="7620000" cy="5632311"/>
          </a:xfrm>
          <a:prstGeom prst="rect">
            <a:avLst/>
          </a:prstGeom>
        </p:spPr>
        <p:txBody>
          <a:bodyPr wrap="square">
            <a:spAutoFit/>
          </a:bodyPr>
          <a:lstStyle/>
          <a:p>
            <a:pPr marL="341313" indent="-341313" algn="just">
              <a:buFont typeface="Wingdings" pitchFamily="2" charset="2"/>
              <a:buChar char="q"/>
            </a:pPr>
            <a:r>
              <a:rPr lang="en-US" sz="2000" b="1" dirty="0" smtClean="0">
                <a:latin typeface="Bookman Old Style" pitchFamily="18" charset="0"/>
              </a:rPr>
              <a:t>Virginia and Maryland declared May 2005 as IIT-American Heritage Month.</a:t>
            </a:r>
          </a:p>
          <a:p>
            <a:pPr marL="341313" indent="-341313" algn="just">
              <a:buFont typeface="Wingdings" pitchFamily="2" charset="2"/>
              <a:buChar char="q"/>
            </a:pPr>
            <a:endParaRPr lang="en-US" sz="2000" b="1" dirty="0" smtClean="0">
              <a:latin typeface="Bookman Old Style" pitchFamily="18" charset="0"/>
            </a:endParaRPr>
          </a:p>
          <a:p>
            <a:pPr marL="341313" indent="-341313" algn="just">
              <a:buFont typeface="Wingdings" pitchFamily="2" charset="2"/>
              <a:buChar char="q"/>
            </a:pPr>
            <a:r>
              <a:rPr lang="en-US" sz="2000" b="1" dirty="0" smtClean="0">
                <a:latin typeface="Bookman Old Style" pitchFamily="18" charset="0"/>
              </a:rPr>
              <a:t>55 US Members of House of Representatives co-sponsored Resolution 227 </a:t>
            </a:r>
            <a:r>
              <a:rPr lang="en-US" sz="2000" b="1" dirty="0" err="1" smtClean="0">
                <a:latin typeface="Bookman Old Style" pitchFamily="18" charset="0"/>
              </a:rPr>
              <a:t>honouring</a:t>
            </a:r>
            <a:r>
              <a:rPr lang="en-US" sz="2000" b="1" dirty="0" smtClean="0">
                <a:latin typeface="Bookman Old Style" pitchFamily="18" charset="0"/>
              </a:rPr>
              <a:t> IIT Graduates’ innovation to US economy. </a:t>
            </a:r>
          </a:p>
          <a:p>
            <a:pPr marL="341313" indent="-341313" algn="just">
              <a:buFont typeface="Wingdings" pitchFamily="2" charset="2"/>
              <a:buChar char="q"/>
            </a:pPr>
            <a:endParaRPr lang="en-US" sz="2000" b="1" dirty="0" smtClean="0">
              <a:latin typeface="Bookman Old Style" pitchFamily="18" charset="0"/>
            </a:endParaRPr>
          </a:p>
          <a:p>
            <a:pPr marL="341313" indent="-341313" algn="just">
              <a:buFont typeface="Wingdings" pitchFamily="2" charset="2"/>
              <a:buChar char="q"/>
            </a:pPr>
            <a:r>
              <a:rPr lang="en-US" sz="2000" b="1" dirty="0" smtClean="0">
                <a:latin typeface="Bookman Old Style" pitchFamily="18" charset="0"/>
              </a:rPr>
              <a:t>With Bangalore alone has more software engineers compared to Silicon Valley, the top 50 global IT service firms only target India for quality manpower.</a:t>
            </a:r>
          </a:p>
          <a:p>
            <a:pPr marL="341313" indent="-341313" algn="just">
              <a:buFont typeface="Wingdings" pitchFamily="2" charset="2"/>
              <a:buChar char="q"/>
            </a:pPr>
            <a:endParaRPr lang="en-US" sz="2000" b="1" dirty="0" smtClean="0">
              <a:latin typeface="Bookman Old Style" pitchFamily="18" charset="0"/>
            </a:endParaRPr>
          </a:p>
          <a:p>
            <a:pPr marL="341313" indent="-341313" algn="just">
              <a:buFont typeface="Wingdings" pitchFamily="2" charset="2"/>
              <a:buChar char="q"/>
            </a:pPr>
            <a:r>
              <a:rPr lang="en-US" sz="2000" b="1" dirty="0" smtClean="0">
                <a:latin typeface="Bookman Old Style" pitchFamily="18" charset="0"/>
              </a:rPr>
              <a:t>India only second to US has more certified software professionals - 30 times larger than Germany, hundred times larger than China.</a:t>
            </a:r>
          </a:p>
          <a:p>
            <a:pPr marL="341313" indent="-341313" algn="just">
              <a:buFont typeface="Wingdings" pitchFamily="2" charset="2"/>
              <a:buChar char="q"/>
            </a:pPr>
            <a:endParaRPr lang="en-US" sz="2000" b="1" dirty="0" smtClean="0">
              <a:latin typeface="Bookman Old Style" pitchFamily="18" charset="0"/>
            </a:endParaRPr>
          </a:p>
          <a:p>
            <a:pPr marL="341313" indent="-341313" algn="just">
              <a:buFont typeface="Wingdings" pitchFamily="2" charset="2"/>
              <a:buChar char="q"/>
            </a:pPr>
            <a:r>
              <a:rPr lang="en-US" sz="2000" b="1" dirty="0" smtClean="0">
                <a:latin typeface="Bookman Old Style" pitchFamily="18" charset="0"/>
              </a:rPr>
              <a:t>Leading US IT firms have their CMM (Capability Maturity Model) level 5 certification in India rather than in US.</a:t>
            </a:r>
            <a:endParaRPr lang="en-US" sz="2000" dirty="0"/>
          </a:p>
        </p:txBody>
      </p:sp>
      <p:sp>
        <p:nvSpPr>
          <p:cNvPr id="5" name="Rectangle 4"/>
          <p:cNvSpPr/>
          <p:nvPr/>
        </p:nvSpPr>
        <p:spPr>
          <a:xfrm>
            <a:off x="2819400" y="376535"/>
            <a:ext cx="3657600" cy="46166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2400" b="1" dirty="0" smtClean="0">
                <a:latin typeface="Bookman Old Style" pitchFamily="18" charset="0"/>
              </a:rPr>
              <a:t>COMPARISON </a:t>
            </a:r>
            <a:endParaRPr lang="en-US" sz="2400" b="1" dirty="0">
              <a:latin typeface="Bookman Old Style" pitchFamily="18" charset="0"/>
            </a:endParaRPr>
          </a:p>
        </p:txBody>
      </p:sp>
    </p:spTree>
  </p:cSld>
  <p:clrMapOvr>
    <a:masterClrMapping/>
  </p:clrMapOvr>
  <p:transition>
    <p:wheel spokes="2"/>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1073289"/>
            <a:ext cx="7620000" cy="5632311"/>
          </a:xfrm>
          <a:prstGeom prst="rect">
            <a:avLst/>
          </a:prstGeom>
        </p:spPr>
        <p:txBody>
          <a:bodyPr wrap="square">
            <a:spAutoFit/>
          </a:bodyPr>
          <a:lstStyle/>
          <a:p>
            <a:pPr marL="341313" indent="-341313" algn="just">
              <a:buFont typeface="Wingdings" pitchFamily="2" charset="2"/>
              <a:buChar char="q"/>
            </a:pPr>
            <a:r>
              <a:rPr lang="en-US" sz="2000" b="1" dirty="0" smtClean="0">
                <a:latin typeface="Bookman Old Style" pitchFamily="18" charset="0"/>
              </a:rPr>
              <a:t>High </a:t>
            </a:r>
            <a:r>
              <a:rPr lang="en-US" sz="2000" b="1" dirty="0">
                <a:latin typeface="Bookman Old Style" pitchFamily="18" charset="0"/>
              </a:rPr>
              <a:t>technology leadership of the US </a:t>
            </a:r>
            <a:r>
              <a:rPr lang="en-US" sz="2000" b="1" dirty="0" smtClean="0">
                <a:latin typeface="Bookman Old Style" pitchFamily="18" charset="0"/>
              </a:rPr>
              <a:t>under threat </a:t>
            </a:r>
            <a:r>
              <a:rPr lang="en-US" sz="2000" b="1" dirty="0">
                <a:latin typeface="Bookman Old Style" pitchFamily="18" charset="0"/>
              </a:rPr>
              <a:t>from India</a:t>
            </a:r>
            <a:r>
              <a:rPr lang="en-US" sz="2000" b="1" dirty="0" smtClean="0">
                <a:latin typeface="Bookman Old Style" pitchFamily="18" charset="0"/>
              </a:rPr>
              <a:t>. IBM </a:t>
            </a:r>
            <a:r>
              <a:rPr lang="en-US" sz="2000" b="1" dirty="0">
                <a:latin typeface="Bookman Old Style" pitchFamily="18" charset="0"/>
              </a:rPr>
              <a:t>cut its job in the US and Europe and </a:t>
            </a:r>
            <a:r>
              <a:rPr lang="en-US" sz="2000" b="1" dirty="0" smtClean="0">
                <a:latin typeface="Bookman Old Style" pitchFamily="18" charset="0"/>
              </a:rPr>
              <a:t>recruit more in </a:t>
            </a:r>
            <a:r>
              <a:rPr lang="en-US" sz="2000" b="1" dirty="0">
                <a:latin typeface="Bookman Old Style" pitchFamily="18" charset="0"/>
              </a:rPr>
              <a:t>India</a:t>
            </a:r>
            <a:r>
              <a:rPr lang="en-US" sz="2000" b="1" dirty="0" smtClean="0">
                <a:latin typeface="Bookman Old Style" pitchFamily="18" charset="0"/>
              </a:rPr>
              <a:t>.</a:t>
            </a:r>
          </a:p>
          <a:p>
            <a:pPr marL="341313" indent="-341313" algn="just">
              <a:buFont typeface="Wingdings" pitchFamily="2" charset="2"/>
              <a:buChar char="q"/>
            </a:pPr>
            <a:endParaRPr lang="en-US" sz="2000" b="1" dirty="0" smtClean="0">
              <a:latin typeface="Bookman Old Style" pitchFamily="18" charset="0"/>
            </a:endParaRPr>
          </a:p>
          <a:p>
            <a:pPr marL="341313" indent="-341313" algn="just">
              <a:buFont typeface="Wingdings" pitchFamily="2" charset="2"/>
              <a:buChar char="q"/>
            </a:pPr>
            <a:r>
              <a:rPr lang="en-US" sz="2000" b="1" dirty="0" smtClean="0">
                <a:latin typeface="Bookman Old Style" pitchFamily="18" charset="0"/>
              </a:rPr>
              <a:t>Indian </a:t>
            </a:r>
            <a:r>
              <a:rPr lang="en-US" sz="2000" b="1" dirty="0">
                <a:latin typeface="Bookman Old Style" pitchFamily="18" charset="0"/>
              </a:rPr>
              <a:t>R&amp;D </a:t>
            </a:r>
            <a:r>
              <a:rPr lang="en-US" sz="2000" b="1" dirty="0" err="1">
                <a:latin typeface="Bookman Old Style" pitchFamily="18" charset="0"/>
              </a:rPr>
              <a:t>Centres</a:t>
            </a:r>
            <a:r>
              <a:rPr lang="en-US" sz="2000" b="1" dirty="0">
                <a:latin typeface="Bookman Old Style" pitchFamily="18" charset="0"/>
              </a:rPr>
              <a:t> of BELL laboratories, the world’s largest research organization, filed more patents than the US </a:t>
            </a:r>
            <a:r>
              <a:rPr lang="en-US" sz="2000" b="1" dirty="0" smtClean="0">
                <a:latin typeface="Bookman Old Style" pitchFamily="18" charset="0"/>
              </a:rPr>
              <a:t>labs (2006).</a:t>
            </a:r>
          </a:p>
          <a:p>
            <a:pPr marL="341313" indent="-341313" algn="just">
              <a:buFont typeface="Wingdings" pitchFamily="2" charset="2"/>
              <a:buChar char="q"/>
            </a:pPr>
            <a:endParaRPr lang="en-US" sz="2000" b="1" dirty="0" smtClean="0">
              <a:latin typeface="Bookman Old Style" pitchFamily="18" charset="0"/>
            </a:endParaRPr>
          </a:p>
          <a:p>
            <a:pPr marL="341313" indent="-341313" algn="just">
              <a:buFont typeface="Wingdings" pitchFamily="2" charset="2"/>
              <a:buChar char="q"/>
            </a:pPr>
            <a:r>
              <a:rPr lang="en-US" sz="2000" b="1" dirty="0" smtClean="0">
                <a:latin typeface="Bookman Old Style" pitchFamily="18" charset="0"/>
              </a:rPr>
              <a:t>In </a:t>
            </a:r>
            <a:r>
              <a:rPr lang="en-US" sz="2000" b="1" dirty="0">
                <a:latin typeface="Bookman Old Style" pitchFamily="18" charset="0"/>
              </a:rPr>
              <a:t>2006 in the month of August alone India announced 1312 applications for drug patents which is 25% higher than Germany and much ahead of Britain and Japan.  </a:t>
            </a:r>
            <a:endParaRPr lang="en-US" sz="2000" b="1" dirty="0" smtClean="0">
              <a:latin typeface="Bookman Old Style" pitchFamily="18" charset="0"/>
            </a:endParaRPr>
          </a:p>
          <a:p>
            <a:pPr marL="341313" indent="-341313" algn="just">
              <a:buFont typeface="Wingdings" pitchFamily="2" charset="2"/>
              <a:buChar char="q"/>
            </a:pPr>
            <a:endParaRPr lang="en-US" sz="2000" b="1" dirty="0" smtClean="0">
              <a:latin typeface="Bookman Old Style" pitchFamily="18" charset="0"/>
            </a:endParaRPr>
          </a:p>
          <a:p>
            <a:pPr marL="341313" indent="-341313" algn="just">
              <a:buFont typeface="Wingdings" pitchFamily="2" charset="2"/>
              <a:buChar char="q"/>
            </a:pPr>
            <a:r>
              <a:rPr lang="en-US" sz="2000" b="1" dirty="0" smtClean="0">
                <a:latin typeface="Bookman Old Style" pitchFamily="18" charset="0"/>
              </a:rPr>
              <a:t>Leading finance establishment like </a:t>
            </a:r>
            <a:r>
              <a:rPr lang="en-US" sz="2000" b="1" dirty="0">
                <a:latin typeface="Bookman Old Style" pitchFamily="18" charset="0"/>
              </a:rPr>
              <a:t>Mc Kinsey &amp; Co., A. T. Kearney Inc. have shifted most of their research to India so also J. P. Morgan, Moral Stanley, Deutsche Bank, etc. </a:t>
            </a:r>
            <a:r>
              <a:rPr lang="en-US" sz="2000" b="1" dirty="0" smtClean="0">
                <a:latin typeface="Bookman Old Style" pitchFamily="18" charset="0"/>
              </a:rPr>
              <a:t>have shifted most of the research to India. </a:t>
            </a:r>
            <a:endParaRPr lang="en-US" sz="2000" b="1" dirty="0">
              <a:latin typeface="Bookman Old Style" pitchFamily="18" charset="0"/>
            </a:endParaRPr>
          </a:p>
        </p:txBody>
      </p:sp>
      <p:sp>
        <p:nvSpPr>
          <p:cNvPr id="4" name="Rectangle 3"/>
          <p:cNvSpPr/>
          <p:nvPr/>
        </p:nvSpPr>
        <p:spPr>
          <a:xfrm>
            <a:off x="2362200" y="457200"/>
            <a:ext cx="4343400" cy="46166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2400" b="1" dirty="0" smtClean="0">
                <a:latin typeface="Bookman Old Style" pitchFamily="18" charset="0"/>
              </a:rPr>
              <a:t>ADVANTAGE INDIA</a:t>
            </a:r>
            <a:endParaRPr lang="en-US" sz="2400" b="1" dirty="0">
              <a:latin typeface="Bookman Old Style" pitchFamily="18" charset="0"/>
            </a:endParaRPr>
          </a:p>
        </p:txBody>
      </p:sp>
    </p:spTree>
  </p:cSld>
  <p:clrMapOvr>
    <a:masterClrMapping/>
  </p:clrMapOvr>
  <p:transition>
    <p:wheel spokes="2"/>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lum bright="-10000" contrast="40000"/>
          </a:blip>
          <a:srcRect/>
          <a:stretch>
            <a:fillRect/>
          </a:stretch>
        </p:blipFill>
        <p:spPr bwMode="auto">
          <a:xfrm>
            <a:off x="76200" y="76200"/>
            <a:ext cx="2047164" cy="1905000"/>
          </a:xfrm>
          <a:prstGeom prst="rect">
            <a:avLst/>
          </a:prstGeom>
          <a:noFill/>
          <a:ln w="9525">
            <a:noFill/>
            <a:miter lim="800000"/>
            <a:headEnd/>
            <a:tailEnd/>
          </a:ln>
        </p:spPr>
      </p:pic>
      <p:sp>
        <p:nvSpPr>
          <p:cNvPr id="2" name="Rectangle 1"/>
          <p:cNvSpPr/>
          <p:nvPr/>
        </p:nvSpPr>
        <p:spPr>
          <a:xfrm>
            <a:off x="1143000" y="1615619"/>
            <a:ext cx="7315200" cy="4708981"/>
          </a:xfrm>
          <a:prstGeom prst="rect">
            <a:avLst/>
          </a:prstGeom>
        </p:spPr>
        <p:txBody>
          <a:bodyPr wrap="square">
            <a:spAutoFit/>
          </a:bodyPr>
          <a:lstStyle/>
          <a:p>
            <a:pPr marL="341313" indent="-341313" algn="just">
              <a:buFont typeface="Wingdings" pitchFamily="2" charset="2"/>
              <a:buChar char="q"/>
            </a:pPr>
            <a:r>
              <a:rPr lang="en-US" sz="2000" b="1" dirty="0" smtClean="0">
                <a:latin typeface="Bookman Old Style" pitchFamily="18" charset="0"/>
              </a:rPr>
              <a:t>In health sector, the story is almost same. </a:t>
            </a:r>
          </a:p>
          <a:p>
            <a:pPr marL="341313" indent="-341313" algn="just">
              <a:buFont typeface="Wingdings" pitchFamily="2" charset="2"/>
              <a:buChar char="q"/>
            </a:pPr>
            <a:endParaRPr lang="en-US" sz="2000" b="1" dirty="0" smtClean="0">
              <a:latin typeface="Bookman Old Style" pitchFamily="18" charset="0"/>
            </a:endParaRPr>
          </a:p>
          <a:p>
            <a:pPr marL="341313" indent="-341313" algn="just">
              <a:buFont typeface="Wingdings" pitchFamily="2" charset="2"/>
              <a:buChar char="q"/>
            </a:pPr>
            <a:r>
              <a:rPr lang="en-US" sz="2000" b="1" dirty="0" smtClean="0">
                <a:latin typeface="Bookman Old Style" pitchFamily="18" charset="0"/>
              </a:rPr>
              <a:t>India to earn $2 Billion a year by 2012.</a:t>
            </a:r>
          </a:p>
          <a:p>
            <a:pPr marL="341313" indent="-341313" algn="just">
              <a:buFont typeface="Wingdings" pitchFamily="2" charset="2"/>
              <a:buChar char="q"/>
            </a:pPr>
            <a:endParaRPr lang="en-US" sz="2000" b="1" dirty="0" smtClean="0">
              <a:latin typeface="Bookman Old Style" pitchFamily="18" charset="0"/>
            </a:endParaRPr>
          </a:p>
          <a:p>
            <a:pPr marL="341313" indent="-341313" algn="just">
              <a:buFont typeface="Wingdings" pitchFamily="2" charset="2"/>
              <a:buChar char="q"/>
            </a:pPr>
            <a:r>
              <a:rPr lang="en-US" sz="2000" b="1" dirty="0" smtClean="0">
                <a:latin typeface="Bookman Old Style" pitchFamily="18" charset="0"/>
              </a:rPr>
              <a:t>Indian Medical Schools and Hospitals receive more than 150,000 foreign patients annually, thus emerging as most sought after medical destination. </a:t>
            </a:r>
          </a:p>
          <a:p>
            <a:pPr marL="341313" indent="-341313" algn="just">
              <a:buFont typeface="Wingdings" pitchFamily="2" charset="2"/>
              <a:buChar char="q"/>
            </a:pPr>
            <a:endParaRPr lang="en-US" sz="2000" b="1" dirty="0" smtClean="0">
              <a:latin typeface="Bookman Old Style" pitchFamily="18" charset="0"/>
            </a:endParaRPr>
          </a:p>
          <a:p>
            <a:pPr marL="341313" indent="-341313" algn="just">
              <a:buFont typeface="Wingdings" pitchFamily="2" charset="2"/>
              <a:buChar char="q"/>
            </a:pPr>
            <a:r>
              <a:rPr lang="en-US" sz="2000" b="1" dirty="0" smtClean="0">
                <a:latin typeface="Bookman Old Style" pitchFamily="18" charset="0"/>
              </a:rPr>
              <a:t>The cost of the best treatment is almost 25% of the cost for the same in US and UK.</a:t>
            </a:r>
          </a:p>
          <a:p>
            <a:pPr marL="341313" indent="-341313" algn="just">
              <a:buFont typeface="Wingdings" pitchFamily="2" charset="2"/>
              <a:buChar char="q"/>
            </a:pPr>
            <a:endParaRPr lang="en-US" sz="2000" b="1" dirty="0" smtClean="0">
              <a:latin typeface="Bookman Old Style" pitchFamily="18" charset="0"/>
            </a:endParaRPr>
          </a:p>
          <a:p>
            <a:pPr marL="341313" indent="-341313" algn="just">
              <a:buFont typeface="Wingdings" pitchFamily="2" charset="2"/>
              <a:buChar char="q"/>
            </a:pPr>
            <a:r>
              <a:rPr lang="en-US" sz="2000" b="1" dirty="0" smtClean="0">
                <a:latin typeface="Bookman Old Style" pitchFamily="18" charset="0"/>
              </a:rPr>
              <a:t>Even in fundamental research India has been doing exceptionally well. GE has announced a huge shifting of research projects from US to India.</a:t>
            </a:r>
            <a:endParaRPr lang="en-US" sz="2000" dirty="0"/>
          </a:p>
        </p:txBody>
      </p:sp>
      <p:sp>
        <p:nvSpPr>
          <p:cNvPr id="4" name="Rectangle 3"/>
          <p:cNvSpPr/>
          <p:nvPr/>
        </p:nvSpPr>
        <p:spPr>
          <a:xfrm>
            <a:off x="2667000" y="929819"/>
            <a:ext cx="3733800" cy="46166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2400" b="1" dirty="0" smtClean="0">
                <a:latin typeface="Bookman Old Style" pitchFamily="18" charset="0"/>
              </a:rPr>
              <a:t>HEALTH SECTOR</a:t>
            </a:r>
            <a:endParaRPr lang="en-US" sz="2400" b="1" dirty="0">
              <a:latin typeface="Bookman Old Style" pitchFamily="18" charset="0"/>
            </a:endParaRPr>
          </a:p>
        </p:txBody>
      </p:sp>
    </p:spTree>
  </p:cSld>
  <p:clrMapOvr>
    <a:masterClrMapping/>
  </p:clrMapOvr>
  <p:transition>
    <p:wheel spokes="2"/>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2398455"/>
            <a:ext cx="7543800" cy="2554545"/>
          </a:xfrm>
          <a:prstGeom prst="rect">
            <a:avLst/>
          </a:prstGeom>
        </p:spPr>
        <p:txBody>
          <a:bodyPr wrap="square">
            <a:spAutoFit/>
          </a:bodyPr>
          <a:lstStyle/>
          <a:p>
            <a:pPr marL="341313" indent="-341313" algn="just">
              <a:buFont typeface="Wingdings" pitchFamily="2" charset="2"/>
              <a:buChar char="q"/>
            </a:pPr>
            <a:r>
              <a:rPr lang="en-US" sz="2000" b="1" dirty="0">
                <a:latin typeface="Bookman Old Style" pitchFamily="18" charset="0"/>
              </a:rPr>
              <a:t>India </a:t>
            </a:r>
            <a:r>
              <a:rPr lang="en-US" sz="2000" b="1" dirty="0" smtClean="0">
                <a:latin typeface="Bookman Old Style" pitchFamily="18" charset="0"/>
              </a:rPr>
              <a:t>is moving </a:t>
            </a:r>
            <a:r>
              <a:rPr lang="en-US" sz="2000" b="1" dirty="0">
                <a:latin typeface="Bookman Old Style" pitchFamily="18" charset="0"/>
              </a:rPr>
              <a:t>forward very </a:t>
            </a:r>
            <a:r>
              <a:rPr lang="en-US" sz="2000" b="1" dirty="0" smtClean="0">
                <a:latin typeface="Bookman Old Style" pitchFamily="18" charset="0"/>
              </a:rPr>
              <a:t>fast.</a:t>
            </a:r>
          </a:p>
          <a:p>
            <a:pPr marL="341313" indent="-341313" algn="just">
              <a:buFont typeface="Wingdings" pitchFamily="2" charset="2"/>
              <a:buChar char="q"/>
            </a:pPr>
            <a:endParaRPr lang="en-US" sz="2000" b="1" dirty="0" smtClean="0">
              <a:latin typeface="Bookman Old Style" pitchFamily="18" charset="0"/>
            </a:endParaRPr>
          </a:p>
          <a:p>
            <a:pPr marL="341313" indent="-341313" algn="just">
              <a:buFont typeface="Wingdings" pitchFamily="2" charset="2"/>
              <a:buChar char="q"/>
            </a:pPr>
            <a:r>
              <a:rPr lang="en-US" sz="2000" b="1" dirty="0" smtClean="0">
                <a:latin typeface="Bookman Old Style" pitchFamily="18" charset="0"/>
              </a:rPr>
              <a:t>Holds about 90% of outsourcing business of $80 </a:t>
            </a:r>
            <a:r>
              <a:rPr lang="en-US" sz="2000" b="1" dirty="0">
                <a:latin typeface="Bookman Old Style" pitchFamily="18" charset="0"/>
              </a:rPr>
              <a:t>Billion </a:t>
            </a:r>
            <a:r>
              <a:rPr lang="en-US" sz="2000" b="1" dirty="0" smtClean="0">
                <a:latin typeface="Bookman Old Style" pitchFamily="18" charset="0"/>
              </a:rPr>
              <a:t>US. </a:t>
            </a:r>
          </a:p>
          <a:p>
            <a:pPr marL="341313" indent="-341313" algn="just">
              <a:buFont typeface="Wingdings" pitchFamily="2" charset="2"/>
              <a:buChar char="q"/>
            </a:pPr>
            <a:endParaRPr lang="en-US" sz="2000" b="1" dirty="0" smtClean="0">
              <a:latin typeface="Bookman Old Style" pitchFamily="18" charset="0"/>
            </a:endParaRPr>
          </a:p>
          <a:p>
            <a:pPr marL="341313" indent="-341313" algn="just">
              <a:buFont typeface="Wingdings" pitchFamily="2" charset="2"/>
              <a:buChar char="q"/>
            </a:pPr>
            <a:r>
              <a:rPr lang="en-US" sz="2000" b="1" dirty="0" smtClean="0">
                <a:latin typeface="Bookman Old Style" pitchFamily="18" charset="0"/>
              </a:rPr>
              <a:t>It is no </a:t>
            </a:r>
            <a:r>
              <a:rPr lang="en-US" sz="2000" b="1" dirty="0">
                <a:latin typeface="Bookman Old Style" pitchFamily="18" charset="0"/>
              </a:rPr>
              <a:t>wonder then, US President during his visit to India in November 2010 asked for job creation in his country through India’s help</a:t>
            </a:r>
            <a:r>
              <a:rPr lang="en-US" sz="2000" b="1" dirty="0" smtClean="0">
                <a:latin typeface="Bookman Old Style" pitchFamily="18" charset="0"/>
              </a:rPr>
              <a:t>.</a:t>
            </a:r>
          </a:p>
        </p:txBody>
      </p:sp>
      <p:sp>
        <p:nvSpPr>
          <p:cNvPr id="4" name="Rectangle 3"/>
          <p:cNvSpPr/>
          <p:nvPr/>
        </p:nvSpPr>
        <p:spPr>
          <a:xfrm>
            <a:off x="1143000" y="1447800"/>
            <a:ext cx="6934200" cy="46166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2400" b="1" dirty="0" smtClean="0">
                <a:latin typeface="Bookman Old Style" pitchFamily="18" charset="0"/>
              </a:rPr>
              <a:t>INDIA THE </a:t>
            </a:r>
            <a:r>
              <a:rPr lang="en-US" sz="2400" b="1" dirty="0" smtClean="0">
                <a:latin typeface="Bookman Old Style" pitchFamily="18" charset="0"/>
              </a:rPr>
              <a:t>FAVOURED DESTINATION</a:t>
            </a:r>
            <a:endParaRPr lang="en-US" sz="2400" b="1" dirty="0">
              <a:latin typeface="Bookman Old Style" pitchFamily="18" charset="0"/>
            </a:endParaRPr>
          </a:p>
        </p:txBody>
      </p:sp>
    </p:spTree>
  </p:cSld>
  <p:clrMapOvr>
    <a:masterClrMapping/>
  </p:clrMapOvr>
  <p:transition>
    <p:wheel spokes="2"/>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76200" y="88900"/>
            <a:ext cx="2209800" cy="2578100"/>
          </a:xfrm>
          <a:prstGeom prst="rect">
            <a:avLst/>
          </a:prstGeom>
          <a:noFill/>
          <a:ln w="9525">
            <a:noFill/>
            <a:miter lim="800000"/>
            <a:headEnd/>
            <a:tailEnd/>
          </a:ln>
        </p:spPr>
      </p:pic>
      <p:sp>
        <p:nvSpPr>
          <p:cNvPr id="2" name="Rectangle 1"/>
          <p:cNvSpPr/>
          <p:nvPr/>
        </p:nvSpPr>
        <p:spPr>
          <a:xfrm>
            <a:off x="2362200" y="1371600"/>
            <a:ext cx="6172200" cy="1477328"/>
          </a:xfrm>
          <a:prstGeom prst="rect">
            <a:avLst/>
          </a:prstGeom>
        </p:spPr>
        <p:txBody>
          <a:bodyPr wrap="square">
            <a:spAutoFit/>
          </a:bodyPr>
          <a:lstStyle/>
          <a:p>
            <a:pPr marL="341313" indent="-341313" algn="just">
              <a:buFont typeface="Wingdings" pitchFamily="2" charset="2"/>
              <a:buChar char="q"/>
            </a:pPr>
            <a:r>
              <a:rPr lang="en-US" b="1" dirty="0" smtClean="0">
                <a:latin typeface="Bookman Old Style" pitchFamily="18" charset="0"/>
              </a:rPr>
              <a:t>Despite all the advantages India still stands at a crossroad.</a:t>
            </a:r>
          </a:p>
          <a:p>
            <a:pPr marL="341313" indent="-341313" algn="just">
              <a:buFont typeface="Wingdings" pitchFamily="2" charset="2"/>
              <a:buChar char="q"/>
            </a:pPr>
            <a:endParaRPr lang="en-US" b="1" dirty="0" smtClean="0">
              <a:latin typeface="Bookman Old Style" pitchFamily="18" charset="0"/>
            </a:endParaRPr>
          </a:p>
          <a:p>
            <a:pPr marL="341313" indent="-341313" algn="just">
              <a:buFont typeface="Wingdings" pitchFamily="2" charset="2"/>
              <a:buChar char="q"/>
            </a:pPr>
            <a:r>
              <a:rPr lang="en-US" b="1" dirty="0" smtClean="0">
                <a:latin typeface="Bookman Old Style" pitchFamily="18" charset="0"/>
              </a:rPr>
              <a:t>Excessive bureaucratization and government interference in its education policy.</a:t>
            </a:r>
          </a:p>
        </p:txBody>
      </p:sp>
      <p:sp>
        <p:nvSpPr>
          <p:cNvPr id="3" name="Rectangle 2"/>
          <p:cNvSpPr/>
          <p:nvPr/>
        </p:nvSpPr>
        <p:spPr>
          <a:xfrm>
            <a:off x="2819400" y="561201"/>
            <a:ext cx="3505200" cy="46166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2400" b="1" dirty="0" smtClean="0">
                <a:latin typeface="Bookman Old Style" pitchFamily="18" charset="0"/>
              </a:rPr>
              <a:t>THE PARADOX</a:t>
            </a:r>
            <a:endParaRPr lang="en-US" sz="2400" b="1" dirty="0">
              <a:latin typeface="Bookman Old Style" pitchFamily="18" charset="0"/>
            </a:endParaRPr>
          </a:p>
        </p:txBody>
      </p:sp>
      <p:sp>
        <p:nvSpPr>
          <p:cNvPr id="5" name="Rectangle 4"/>
          <p:cNvSpPr/>
          <p:nvPr/>
        </p:nvSpPr>
        <p:spPr>
          <a:xfrm>
            <a:off x="457200" y="3109079"/>
            <a:ext cx="5486400" cy="3139321"/>
          </a:xfrm>
          <a:prstGeom prst="rect">
            <a:avLst/>
          </a:prstGeom>
        </p:spPr>
        <p:txBody>
          <a:bodyPr wrap="square">
            <a:spAutoFit/>
          </a:bodyPr>
          <a:lstStyle/>
          <a:p>
            <a:pPr marL="341313" indent="-341313" algn="just">
              <a:buFont typeface="Wingdings" pitchFamily="2" charset="2"/>
              <a:buChar char="q"/>
            </a:pPr>
            <a:r>
              <a:rPr lang="en-US" b="1" dirty="0" smtClean="0">
                <a:latin typeface="Bookman Old Style" pitchFamily="18" charset="0"/>
              </a:rPr>
              <a:t>Large number of students still outside the higher education arena. The scenario is changing but it will take time for a complete turn around.</a:t>
            </a:r>
          </a:p>
          <a:p>
            <a:pPr marL="341313" indent="-341313" algn="just">
              <a:buFont typeface="Wingdings" pitchFamily="2" charset="2"/>
              <a:buChar char="q"/>
            </a:pPr>
            <a:endParaRPr lang="en-US" b="1" dirty="0" smtClean="0">
              <a:latin typeface="Bookman Old Style" pitchFamily="18" charset="0"/>
            </a:endParaRPr>
          </a:p>
          <a:p>
            <a:pPr marL="341313" indent="-341313" algn="just">
              <a:buFont typeface="Wingdings" pitchFamily="2" charset="2"/>
              <a:buChar char="q"/>
            </a:pPr>
            <a:r>
              <a:rPr lang="en-US" b="1" dirty="0" smtClean="0">
                <a:latin typeface="Bookman Old Style" pitchFamily="18" charset="0"/>
              </a:rPr>
              <a:t>In spite of all these India still has emerged a global education and research hub.</a:t>
            </a:r>
          </a:p>
          <a:p>
            <a:pPr marL="341313" indent="-341313" algn="just">
              <a:buFont typeface="Wingdings" pitchFamily="2" charset="2"/>
              <a:buChar char="q"/>
            </a:pPr>
            <a:endParaRPr lang="en-US" b="1" dirty="0" smtClean="0">
              <a:latin typeface="Bookman Old Style" pitchFamily="18" charset="0"/>
            </a:endParaRPr>
          </a:p>
          <a:p>
            <a:pPr marL="341313" indent="-341313" algn="just">
              <a:buFont typeface="Wingdings" pitchFamily="2" charset="2"/>
              <a:buChar char="q"/>
            </a:pPr>
            <a:r>
              <a:rPr lang="en-US" b="1" dirty="0" smtClean="0">
                <a:latin typeface="Bookman Old Style" pitchFamily="18" charset="0"/>
              </a:rPr>
              <a:t>Public spending has increased on budgetary allocation has been made. </a:t>
            </a:r>
          </a:p>
        </p:txBody>
      </p:sp>
      <p:pic>
        <p:nvPicPr>
          <p:cNvPr id="18435" name="Picture 3"/>
          <p:cNvPicPr>
            <a:picLocks noChangeAspect="1" noChangeArrowheads="1"/>
          </p:cNvPicPr>
          <p:nvPr/>
        </p:nvPicPr>
        <p:blipFill>
          <a:blip r:embed="rId3" cstate="print"/>
          <a:srcRect/>
          <a:stretch>
            <a:fillRect/>
          </a:stretch>
        </p:blipFill>
        <p:spPr bwMode="auto">
          <a:xfrm>
            <a:off x="6067425" y="3048000"/>
            <a:ext cx="2619375" cy="2590800"/>
          </a:xfrm>
          <a:prstGeom prst="rect">
            <a:avLst/>
          </a:prstGeom>
          <a:noFill/>
          <a:ln w="9525">
            <a:noFill/>
            <a:miter lim="800000"/>
            <a:headEnd/>
            <a:tailEnd/>
          </a:ln>
        </p:spPr>
      </p:pic>
    </p:spTree>
  </p:cSld>
  <p:clrMapOvr>
    <a:masterClrMapping/>
  </p:clrMapOvr>
  <p:transition>
    <p:wheel spokes="2"/>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0" y="2514600"/>
            <a:ext cx="6172200" cy="2554545"/>
          </a:xfrm>
          <a:prstGeom prst="rect">
            <a:avLst/>
          </a:prstGeom>
        </p:spPr>
        <p:txBody>
          <a:bodyPr wrap="square">
            <a:spAutoFit/>
          </a:bodyPr>
          <a:lstStyle/>
          <a:p>
            <a:pPr marL="341313" indent="-341313" algn="just">
              <a:buFont typeface="Wingdings" pitchFamily="2" charset="2"/>
              <a:buChar char="q"/>
            </a:pPr>
            <a:r>
              <a:rPr lang="en-US" sz="2000" b="1" dirty="0">
                <a:latin typeface="Bookman Old Style" pitchFamily="18" charset="0"/>
              </a:rPr>
              <a:t>It is true that economically the country gains by making University education commercialized but we still believe Universities must incorporate values </a:t>
            </a:r>
            <a:r>
              <a:rPr lang="en-US" sz="2000" b="1" dirty="0" smtClean="0">
                <a:latin typeface="Bookman Old Style" pitchFamily="18" charset="0"/>
              </a:rPr>
              <a:t>and ethics in </a:t>
            </a:r>
            <a:r>
              <a:rPr lang="en-US" sz="2000" b="1" dirty="0">
                <a:latin typeface="Bookman Old Style" pitchFamily="18" charset="0"/>
              </a:rPr>
              <a:t>the curriculum. </a:t>
            </a:r>
            <a:endParaRPr lang="en-US" sz="2000" b="1" dirty="0" smtClean="0">
              <a:latin typeface="Bookman Old Style" pitchFamily="18" charset="0"/>
            </a:endParaRPr>
          </a:p>
          <a:p>
            <a:pPr marL="341313" indent="-341313" algn="just">
              <a:buFont typeface="Wingdings" pitchFamily="2" charset="2"/>
              <a:buChar char="q"/>
            </a:pPr>
            <a:endParaRPr lang="en-US" sz="2000" b="1" dirty="0" smtClean="0">
              <a:latin typeface="Bookman Old Style" pitchFamily="18" charset="0"/>
            </a:endParaRPr>
          </a:p>
          <a:p>
            <a:pPr marL="341313" indent="-341313" algn="just">
              <a:buFont typeface="Wingdings" pitchFamily="2" charset="2"/>
              <a:buChar char="q"/>
            </a:pPr>
            <a:r>
              <a:rPr lang="en-US" sz="2000" b="1" dirty="0" smtClean="0">
                <a:latin typeface="Bookman Old Style" pitchFamily="18" charset="0"/>
              </a:rPr>
              <a:t>In </a:t>
            </a:r>
            <a:r>
              <a:rPr lang="en-US" sz="2000" b="1" dirty="0">
                <a:latin typeface="Bookman Old Style" pitchFamily="18" charset="0"/>
              </a:rPr>
              <a:t>my University we have successfully experimented this.</a:t>
            </a:r>
          </a:p>
        </p:txBody>
      </p:sp>
      <p:sp>
        <p:nvSpPr>
          <p:cNvPr id="5" name="Rectangle 4"/>
          <p:cNvSpPr/>
          <p:nvPr/>
        </p:nvSpPr>
        <p:spPr>
          <a:xfrm>
            <a:off x="2209800" y="1367135"/>
            <a:ext cx="4724400" cy="46166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2400" b="1" dirty="0" smtClean="0">
                <a:latin typeface="Bookman Old Style" pitchFamily="18" charset="0"/>
              </a:rPr>
              <a:t>WHAT IS THE REAL GAME</a:t>
            </a:r>
            <a:endParaRPr lang="en-US" sz="2400" b="1" dirty="0">
              <a:latin typeface="Bookman Old Style" pitchFamily="18" charset="0"/>
            </a:endParaRPr>
          </a:p>
        </p:txBody>
      </p:sp>
    </p:spTree>
  </p:cSld>
  <p:clrMapOvr>
    <a:masterClrMapping/>
  </p:clrMapOvr>
  <p:transition>
    <p:wheel spokes="2"/>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srcRect/>
          <a:stretch>
            <a:fillRect/>
          </a:stretch>
        </p:blipFill>
        <p:spPr bwMode="auto">
          <a:xfrm>
            <a:off x="2819400" y="661599"/>
            <a:ext cx="3124200" cy="938601"/>
          </a:xfrm>
          <a:prstGeom prst="rect">
            <a:avLst/>
          </a:prstGeom>
          <a:noFill/>
          <a:ln w="9525">
            <a:noFill/>
            <a:miter lim="800000"/>
            <a:headEnd/>
            <a:tailEnd/>
          </a:ln>
        </p:spPr>
      </p:pic>
      <p:pic>
        <p:nvPicPr>
          <p:cNvPr id="4100" name="Picture 4"/>
          <p:cNvPicPr>
            <a:picLocks noChangeAspect="1" noChangeArrowheads="1"/>
          </p:cNvPicPr>
          <p:nvPr/>
        </p:nvPicPr>
        <p:blipFill>
          <a:blip r:embed="rId3" cstate="print">
            <a:lum bright="40000"/>
          </a:blip>
          <a:srcRect/>
          <a:stretch>
            <a:fillRect/>
          </a:stretch>
        </p:blipFill>
        <p:spPr bwMode="auto">
          <a:xfrm>
            <a:off x="1295400" y="1752600"/>
            <a:ext cx="6553200" cy="4038600"/>
          </a:xfrm>
          <a:prstGeom prst="rect">
            <a:avLst/>
          </a:prstGeom>
          <a:noFill/>
          <a:ln w="9525">
            <a:noFill/>
            <a:miter lim="800000"/>
            <a:headEnd/>
            <a:tailEnd/>
          </a:ln>
        </p:spPr>
      </p:pic>
      <p:sp>
        <p:nvSpPr>
          <p:cNvPr id="3" name="Rectangle 2"/>
          <p:cNvSpPr/>
          <p:nvPr/>
        </p:nvSpPr>
        <p:spPr>
          <a:xfrm>
            <a:off x="1295400" y="1702237"/>
            <a:ext cx="6553200" cy="4093428"/>
          </a:xfrm>
          <a:prstGeom prst="rect">
            <a:avLst/>
          </a:prstGeom>
        </p:spPr>
        <p:txBody>
          <a:bodyPr wrap="square">
            <a:spAutoFit/>
          </a:bodyPr>
          <a:lstStyle/>
          <a:p>
            <a:pPr marL="341313" indent="-341313" algn="just">
              <a:buFont typeface="Wingdings" pitchFamily="2" charset="2"/>
              <a:buChar char="q"/>
            </a:pPr>
            <a:r>
              <a:rPr lang="en-US" sz="2000" b="1" dirty="0" smtClean="0">
                <a:latin typeface="Bookman Old Style" pitchFamily="18" charset="0"/>
              </a:rPr>
              <a:t>Established in 1992 with $100 by a not </a:t>
            </a:r>
            <a:r>
              <a:rPr lang="en-US" sz="2000" b="1" dirty="0">
                <a:latin typeface="Bookman Old Style" pitchFamily="18" charset="0"/>
              </a:rPr>
              <a:t>so rich individual coming from a very poor financial background, </a:t>
            </a:r>
            <a:r>
              <a:rPr lang="en-US" sz="2000" b="1" dirty="0" smtClean="0">
                <a:latin typeface="Bookman Old Style" pitchFamily="18" charset="0"/>
              </a:rPr>
              <a:t>Dr</a:t>
            </a:r>
            <a:r>
              <a:rPr lang="en-US" sz="2000" b="1" dirty="0">
                <a:latin typeface="Bookman Old Style" pitchFamily="18" charset="0"/>
              </a:rPr>
              <a:t>. </a:t>
            </a:r>
            <a:r>
              <a:rPr lang="en-US" sz="2000" b="1" dirty="0" err="1">
                <a:latin typeface="Bookman Old Style" pitchFamily="18" charset="0"/>
              </a:rPr>
              <a:t>Achyuta</a:t>
            </a:r>
            <a:r>
              <a:rPr lang="en-US" sz="2000" b="1" dirty="0">
                <a:latin typeface="Bookman Old Style" pitchFamily="18" charset="0"/>
              </a:rPr>
              <a:t> </a:t>
            </a:r>
            <a:r>
              <a:rPr lang="en-US" sz="2000" b="1" dirty="0" err="1" smtClean="0">
                <a:latin typeface="Bookman Old Style" pitchFamily="18" charset="0"/>
              </a:rPr>
              <a:t>Samanta</a:t>
            </a:r>
            <a:r>
              <a:rPr lang="en-US" sz="2000" b="1" dirty="0" smtClean="0">
                <a:latin typeface="Bookman Old Style" pitchFamily="18" charset="0"/>
              </a:rPr>
              <a:t>. </a:t>
            </a:r>
          </a:p>
          <a:p>
            <a:pPr marL="341313" indent="-341313" algn="just">
              <a:buFont typeface="Wingdings" pitchFamily="2" charset="2"/>
              <a:buChar char="q"/>
            </a:pPr>
            <a:endParaRPr lang="en-US" sz="2000" b="1" dirty="0" smtClean="0">
              <a:latin typeface="Bookman Old Style" pitchFamily="18" charset="0"/>
            </a:endParaRPr>
          </a:p>
          <a:p>
            <a:pPr marL="341313" indent="-341313" algn="just">
              <a:buFont typeface="Wingdings" pitchFamily="2" charset="2"/>
              <a:buChar char="q"/>
            </a:pPr>
            <a:r>
              <a:rPr lang="en-US" sz="2000" b="1" dirty="0" smtClean="0">
                <a:latin typeface="Bookman Old Style" pitchFamily="18" charset="0"/>
              </a:rPr>
              <a:t>The fastest growing University in India now amongst 15 top Universities. </a:t>
            </a:r>
          </a:p>
          <a:p>
            <a:pPr marL="341313" indent="-341313" algn="just">
              <a:buFont typeface="Wingdings" pitchFamily="2" charset="2"/>
              <a:buChar char="q"/>
            </a:pPr>
            <a:endParaRPr lang="en-US" sz="2000" b="1" dirty="0" smtClean="0">
              <a:latin typeface="Bookman Old Style" pitchFamily="18" charset="0"/>
            </a:endParaRPr>
          </a:p>
          <a:p>
            <a:pPr marL="341313" indent="-341313" algn="just">
              <a:buFont typeface="Wingdings" pitchFamily="2" charset="2"/>
              <a:buChar char="q"/>
            </a:pPr>
            <a:r>
              <a:rPr lang="en-US" sz="2000" b="1" dirty="0" smtClean="0">
                <a:latin typeface="Bookman Old Style" pitchFamily="18" charset="0"/>
              </a:rPr>
              <a:t>Huge infrastructure, 17,000 students.</a:t>
            </a:r>
          </a:p>
          <a:p>
            <a:pPr marL="341313" indent="-341313" algn="just">
              <a:buFont typeface="Wingdings" pitchFamily="2" charset="2"/>
              <a:buChar char="q"/>
            </a:pPr>
            <a:endParaRPr lang="en-US" sz="2000" b="1" dirty="0" smtClean="0">
              <a:latin typeface="Bookman Old Style" pitchFamily="18" charset="0"/>
            </a:endParaRPr>
          </a:p>
          <a:p>
            <a:pPr marL="341313" indent="-341313" algn="just">
              <a:buFont typeface="Wingdings" pitchFamily="2" charset="2"/>
              <a:buChar char="q"/>
            </a:pPr>
            <a:r>
              <a:rPr lang="en-US" sz="2000" b="1" dirty="0" smtClean="0">
                <a:latin typeface="Bookman Old Style" pitchFamily="18" charset="0"/>
              </a:rPr>
              <a:t>Imparting </a:t>
            </a:r>
            <a:r>
              <a:rPr lang="en-US" sz="2000" b="1" dirty="0">
                <a:latin typeface="Bookman Old Style" pitchFamily="18" charset="0"/>
              </a:rPr>
              <a:t>quality knowledge in Engineering, Medical Sciences, Dentistry, Law, Computers, Biotechnology, Management studies and many other subjects.</a:t>
            </a:r>
          </a:p>
        </p:txBody>
      </p:sp>
    </p:spTree>
  </p:cSld>
  <p:clrMapOvr>
    <a:masterClrMapping/>
  </p:clrMapOvr>
  <p:transition>
    <p:wheel spokes="2"/>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cstate="print">
            <a:lum bright="30000"/>
          </a:blip>
          <a:srcRect/>
          <a:stretch>
            <a:fillRect/>
          </a:stretch>
        </p:blipFill>
        <p:spPr bwMode="auto">
          <a:xfrm>
            <a:off x="152400" y="4308279"/>
            <a:ext cx="3276600" cy="2454471"/>
          </a:xfrm>
          <a:prstGeom prst="rect">
            <a:avLst/>
          </a:prstGeom>
          <a:noFill/>
          <a:ln w="9525">
            <a:noFill/>
            <a:miter lim="800000"/>
            <a:headEnd/>
            <a:tailEnd/>
          </a:ln>
        </p:spPr>
      </p:pic>
      <p:pic>
        <p:nvPicPr>
          <p:cNvPr id="5122" name="Picture 2"/>
          <p:cNvPicPr>
            <a:picLocks noChangeAspect="1" noChangeArrowheads="1"/>
          </p:cNvPicPr>
          <p:nvPr/>
        </p:nvPicPr>
        <p:blipFill>
          <a:blip r:embed="rId3" cstate="print"/>
          <a:srcRect/>
          <a:stretch>
            <a:fillRect/>
          </a:stretch>
        </p:blipFill>
        <p:spPr bwMode="auto">
          <a:xfrm>
            <a:off x="7077075" y="76200"/>
            <a:ext cx="1609725" cy="1428750"/>
          </a:xfrm>
          <a:prstGeom prst="rect">
            <a:avLst/>
          </a:prstGeom>
          <a:noFill/>
          <a:ln w="9525">
            <a:noFill/>
            <a:miter lim="800000"/>
            <a:headEnd/>
            <a:tailEnd/>
          </a:ln>
        </p:spPr>
      </p:pic>
      <p:sp>
        <p:nvSpPr>
          <p:cNvPr id="3" name="Rectangle 2"/>
          <p:cNvSpPr/>
          <p:nvPr/>
        </p:nvSpPr>
        <p:spPr>
          <a:xfrm>
            <a:off x="685800" y="1676400"/>
            <a:ext cx="7924800" cy="4708981"/>
          </a:xfrm>
          <a:prstGeom prst="rect">
            <a:avLst/>
          </a:prstGeom>
        </p:spPr>
        <p:txBody>
          <a:bodyPr wrap="square">
            <a:spAutoFit/>
          </a:bodyPr>
          <a:lstStyle/>
          <a:p>
            <a:pPr marL="341313" indent="-341313" algn="just">
              <a:buFont typeface="Wingdings" pitchFamily="2" charset="2"/>
              <a:buChar char="q"/>
            </a:pPr>
            <a:r>
              <a:rPr lang="en-US" sz="2000" b="1" dirty="0" smtClean="0">
                <a:latin typeface="Bookman Old Style" pitchFamily="18" charset="0"/>
              </a:rPr>
              <a:t>The uniqueness of this University is it support to KISS. </a:t>
            </a:r>
          </a:p>
          <a:p>
            <a:pPr marL="341313" indent="-341313" algn="just">
              <a:buFont typeface="Wingdings" pitchFamily="2" charset="2"/>
              <a:buChar char="q"/>
            </a:pPr>
            <a:endParaRPr lang="en-US" sz="2000" b="1" dirty="0" smtClean="0">
              <a:latin typeface="Bookman Old Style" pitchFamily="18" charset="0"/>
            </a:endParaRPr>
          </a:p>
          <a:p>
            <a:pPr marL="341313" indent="-341313" algn="just">
              <a:buFont typeface="Wingdings" pitchFamily="2" charset="2"/>
              <a:buChar char="q"/>
            </a:pPr>
            <a:r>
              <a:rPr lang="en-US" sz="2000" b="1" dirty="0" smtClean="0">
                <a:latin typeface="Bookman Old Style" pitchFamily="18" charset="0"/>
              </a:rPr>
              <a:t>KISS provides accommodation</a:t>
            </a:r>
            <a:r>
              <a:rPr lang="en-US" sz="2000" b="1" dirty="0">
                <a:latin typeface="Bookman Old Style" pitchFamily="18" charset="0"/>
              </a:rPr>
              <a:t>, food, healthcare and education from Kindergarten to Post-Graduation </a:t>
            </a:r>
            <a:r>
              <a:rPr lang="en-US" sz="2000" b="1" dirty="0" smtClean="0">
                <a:latin typeface="Bookman Old Style" pitchFamily="18" charset="0"/>
              </a:rPr>
              <a:t>to 12,000 poorest of the poor underprivileged aborigine children absolutely </a:t>
            </a:r>
            <a:r>
              <a:rPr lang="en-US" sz="2000" b="1" dirty="0">
                <a:latin typeface="Bookman Old Style" pitchFamily="18" charset="0"/>
              </a:rPr>
              <a:t>free</a:t>
            </a:r>
            <a:r>
              <a:rPr lang="en-US" sz="2000" b="1" dirty="0" smtClean="0">
                <a:latin typeface="Bookman Old Style" pitchFamily="18" charset="0"/>
              </a:rPr>
              <a:t>.</a:t>
            </a:r>
          </a:p>
          <a:p>
            <a:pPr marL="341313" indent="-341313" algn="just">
              <a:buFont typeface="Wingdings" pitchFamily="2" charset="2"/>
              <a:buChar char="q"/>
            </a:pPr>
            <a:endParaRPr lang="en-US" sz="2000" b="1" dirty="0" smtClean="0">
              <a:latin typeface="Bookman Old Style" pitchFamily="18" charset="0"/>
            </a:endParaRPr>
          </a:p>
          <a:p>
            <a:pPr marL="341313" indent="-341313" algn="just">
              <a:buFont typeface="Wingdings" pitchFamily="2" charset="2"/>
              <a:buChar char="q"/>
            </a:pPr>
            <a:r>
              <a:rPr lang="en-US" sz="2000" b="1" dirty="0" smtClean="0">
                <a:latin typeface="Bookman Old Style" pitchFamily="18" charset="0"/>
              </a:rPr>
              <a:t>I would like to inform this august </a:t>
            </a:r>
            <a:r>
              <a:rPr lang="en-US" sz="2000" b="1" dirty="0">
                <a:latin typeface="Bookman Old Style" pitchFamily="18" charset="0"/>
              </a:rPr>
              <a:t>gathering here that this 12000 children are drawn from the poorest of the poor families of underprivileged section of the society who continue to live in abject poverty and in relative isolation away from our so called ‘civilized world</a:t>
            </a:r>
            <a:r>
              <a:rPr lang="en-US" sz="2000" b="1" dirty="0" smtClean="0">
                <a:latin typeface="Bookman Old Style" pitchFamily="18" charset="0"/>
              </a:rPr>
              <a:t>’.</a:t>
            </a:r>
          </a:p>
          <a:p>
            <a:pPr marL="341313" indent="-341313" algn="just">
              <a:buFont typeface="Wingdings" pitchFamily="2" charset="2"/>
              <a:buChar char="q"/>
            </a:pPr>
            <a:endParaRPr lang="en-US" sz="2000" b="1" dirty="0" smtClean="0">
              <a:latin typeface="Bookman Old Style" pitchFamily="18" charset="0"/>
            </a:endParaRPr>
          </a:p>
          <a:p>
            <a:pPr marL="341313" indent="-341313" algn="just">
              <a:buFont typeface="Wingdings" pitchFamily="2" charset="2"/>
              <a:buChar char="q"/>
            </a:pPr>
            <a:r>
              <a:rPr lang="en-US" sz="2000" b="1" dirty="0" smtClean="0">
                <a:latin typeface="Bookman Old Style" pitchFamily="18" charset="0"/>
              </a:rPr>
              <a:t>World Organizations UNESCO, UNICEF, UNFPA and US Federal Government have joined hands.</a:t>
            </a:r>
            <a:endParaRPr lang="en-US" sz="2000" b="1" dirty="0">
              <a:latin typeface="Bookman Old Style" pitchFamily="18" charset="0"/>
            </a:endParaRPr>
          </a:p>
        </p:txBody>
      </p:sp>
      <p:sp>
        <p:nvSpPr>
          <p:cNvPr id="4" name="Rectangle 3"/>
          <p:cNvSpPr/>
          <p:nvPr/>
        </p:nvSpPr>
        <p:spPr>
          <a:xfrm>
            <a:off x="762000" y="914400"/>
            <a:ext cx="7467600" cy="46166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2400" b="1" dirty="0" smtClean="0">
                <a:latin typeface="Bookman Old Style" pitchFamily="18" charset="0"/>
              </a:rPr>
              <a:t>HUMANE FACE OF THE UNIVERSITY - KISS</a:t>
            </a:r>
            <a:endParaRPr lang="en-US" sz="2400" b="1" dirty="0">
              <a:latin typeface="Bookman Old Style" pitchFamily="18" charset="0"/>
            </a:endParaRPr>
          </a:p>
        </p:txBody>
      </p:sp>
    </p:spTree>
  </p:cSld>
  <p:clrMapOvr>
    <a:masterClrMapping/>
  </p:clrMapOvr>
  <p:transition>
    <p:wheel spokes="2"/>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0400" y="1443335"/>
            <a:ext cx="2743200" cy="46166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2400" b="1" dirty="0" smtClean="0">
                <a:latin typeface="Bookman Old Style" pitchFamily="18" charset="0"/>
              </a:rPr>
              <a:t>APPEAL</a:t>
            </a:r>
            <a:endParaRPr lang="en-US" sz="2400" b="1" dirty="0">
              <a:latin typeface="Bookman Old Style" pitchFamily="18" charset="0"/>
            </a:endParaRPr>
          </a:p>
        </p:txBody>
      </p:sp>
      <p:sp>
        <p:nvSpPr>
          <p:cNvPr id="3" name="Rectangle 2"/>
          <p:cNvSpPr/>
          <p:nvPr/>
        </p:nvSpPr>
        <p:spPr>
          <a:xfrm>
            <a:off x="1219200" y="2362200"/>
            <a:ext cx="6629400" cy="1323439"/>
          </a:xfrm>
          <a:prstGeom prst="rect">
            <a:avLst/>
          </a:prstGeom>
        </p:spPr>
        <p:txBody>
          <a:bodyPr wrap="square">
            <a:spAutoFit/>
          </a:bodyPr>
          <a:lstStyle/>
          <a:p>
            <a:pPr algn="just"/>
            <a:r>
              <a:rPr lang="en-US" sz="2000" b="1" dirty="0" smtClean="0">
                <a:latin typeface="Bookman Old Style" pitchFamily="18" charset="0"/>
              </a:rPr>
              <a:t>I take this opportunity to appeal to each one of you to help and support us in creating an equitable world sans poverty, hunger and ignorance.</a:t>
            </a:r>
            <a:endParaRPr lang="en-US" sz="2000" b="1" dirty="0">
              <a:latin typeface="Bookman Old Style" pitchFamily="18" charset="0"/>
            </a:endParaRPr>
          </a:p>
        </p:txBody>
      </p:sp>
      <p:pic>
        <p:nvPicPr>
          <p:cNvPr id="17410" name="Picture 2"/>
          <p:cNvPicPr>
            <a:picLocks noChangeAspect="1" noChangeArrowheads="1"/>
          </p:cNvPicPr>
          <p:nvPr/>
        </p:nvPicPr>
        <p:blipFill>
          <a:blip r:embed="rId2" cstate="print"/>
          <a:srcRect/>
          <a:stretch>
            <a:fillRect/>
          </a:stretch>
        </p:blipFill>
        <p:spPr bwMode="auto">
          <a:xfrm>
            <a:off x="2514600" y="3733800"/>
            <a:ext cx="4271818" cy="2819400"/>
          </a:xfrm>
          <a:prstGeom prst="rect">
            <a:avLst/>
          </a:prstGeom>
          <a:noFill/>
          <a:ln w="9525">
            <a:noFill/>
            <a:miter lim="800000"/>
            <a:headEnd/>
            <a:tailEnd/>
          </a:ln>
        </p:spPr>
      </p:pic>
    </p:spTree>
  </p:cSld>
  <p:clrMapOvr>
    <a:masterClrMapping/>
  </p:clrMapOvr>
  <p:transition>
    <p:wheel spokes="2"/>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0" y="1443335"/>
            <a:ext cx="3352800" cy="46166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2400" b="1" dirty="0" smtClean="0">
                <a:latin typeface="Bookman Old Style" pitchFamily="18" charset="0"/>
              </a:rPr>
              <a:t>CHALLENGES </a:t>
            </a:r>
            <a:endParaRPr lang="en-US" sz="2400" b="1" dirty="0">
              <a:latin typeface="Bookman Old Style" pitchFamily="18" charset="0"/>
            </a:endParaRPr>
          </a:p>
        </p:txBody>
      </p:sp>
      <p:sp>
        <p:nvSpPr>
          <p:cNvPr id="3" name="Rectangle 2"/>
          <p:cNvSpPr/>
          <p:nvPr/>
        </p:nvSpPr>
        <p:spPr>
          <a:xfrm>
            <a:off x="1219200" y="2362200"/>
            <a:ext cx="6629400" cy="3170099"/>
          </a:xfrm>
          <a:prstGeom prst="rect">
            <a:avLst/>
          </a:prstGeom>
        </p:spPr>
        <p:txBody>
          <a:bodyPr wrap="square">
            <a:spAutoFit/>
          </a:bodyPr>
          <a:lstStyle/>
          <a:p>
            <a:pPr marL="341313" indent="-341313" algn="just">
              <a:buFont typeface="Wingdings" pitchFamily="2" charset="2"/>
              <a:buChar char="q"/>
            </a:pPr>
            <a:r>
              <a:rPr lang="en-US" sz="2000" b="1" dirty="0" smtClean="0">
                <a:latin typeface="Bookman Old Style" pitchFamily="18" charset="0"/>
              </a:rPr>
              <a:t>Time has come to know the challenges. </a:t>
            </a:r>
          </a:p>
          <a:p>
            <a:pPr marL="341313" indent="-341313" algn="just">
              <a:buFont typeface="Wingdings" pitchFamily="2" charset="2"/>
              <a:buChar char="q"/>
            </a:pPr>
            <a:endParaRPr lang="en-US" sz="2000" b="1" dirty="0" smtClean="0">
              <a:latin typeface="Bookman Old Style" pitchFamily="18" charset="0"/>
            </a:endParaRPr>
          </a:p>
          <a:p>
            <a:pPr marL="341313" indent="-341313" algn="just">
              <a:buFont typeface="Wingdings" pitchFamily="2" charset="2"/>
              <a:buChar char="q"/>
            </a:pPr>
            <a:r>
              <a:rPr lang="en-US" sz="2000" b="1" dirty="0" smtClean="0">
                <a:latin typeface="Bookman Old Style" pitchFamily="18" charset="0"/>
              </a:rPr>
              <a:t>What are our most important values?</a:t>
            </a:r>
          </a:p>
          <a:p>
            <a:pPr marL="341313" indent="-341313" algn="just">
              <a:buFont typeface="Wingdings" pitchFamily="2" charset="2"/>
              <a:buChar char="q"/>
            </a:pPr>
            <a:endParaRPr lang="en-US" sz="2000" b="1" dirty="0" smtClean="0">
              <a:latin typeface="Bookman Old Style" pitchFamily="18" charset="0"/>
            </a:endParaRPr>
          </a:p>
          <a:p>
            <a:pPr marL="341313" indent="-341313" algn="just">
              <a:buFont typeface="Wingdings" pitchFamily="2" charset="2"/>
              <a:buChar char="q"/>
            </a:pPr>
            <a:r>
              <a:rPr lang="en-US" sz="2000" b="1" dirty="0" smtClean="0">
                <a:latin typeface="Bookman Old Style" pitchFamily="18" charset="0"/>
              </a:rPr>
              <a:t>Should it be only confined to only academic freedom, openness to ideas, rigorous study and research?</a:t>
            </a:r>
          </a:p>
          <a:p>
            <a:pPr marL="341313" indent="-341313" algn="just">
              <a:buFont typeface="Wingdings" pitchFamily="2" charset="2"/>
              <a:buChar char="q"/>
            </a:pPr>
            <a:endParaRPr lang="en-US" sz="2000" b="1" dirty="0" smtClean="0">
              <a:latin typeface="Bookman Old Style" pitchFamily="18" charset="0"/>
            </a:endParaRPr>
          </a:p>
          <a:p>
            <a:pPr marL="341313" indent="-341313" algn="just">
              <a:buFont typeface="Wingdings" pitchFamily="2" charset="2"/>
              <a:buChar char="q"/>
            </a:pPr>
            <a:r>
              <a:rPr lang="en-US" sz="2000" b="1" dirty="0" smtClean="0">
                <a:latin typeface="Bookman Old Style" pitchFamily="18" charset="0"/>
              </a:rPr>
              <a:t>Should it be only faculty governance and faculty management.</a:t>
            </a:r>
            <a:endParaRPr lang="en-US" sz="2000" b="1" dirty="0">
              <a:latin typeface="Bookman Old Style" pitchFamily="18" charset="0"/>
            </a:endParaRPr>
          </a:p>
        </p:txBody>
      </p:sp>
    </p:spTree>
  </p:cSld>
  <p:clrMapOvr>
    <a:masterClrMapping/>
  </p:clrMapOvr>
  <p:transition>
    <p:wheel spokes="2"/>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5"/>
          <p:cNvPicPr>
            <a:picLocks noChangeAspect="1" noChangeArrowheads="1"/>
          </p:cNvPicPr>
          <p:nvPr/>
        </p:nvPicPr>
        <p:blipFill>
          <a:blip r:embed="rId2" cstate="print"/>
          <a:srcRect/>
          <a:stretch>
            <a:fillRect/>
          </a:stretch>
        </p:blipFill>
        <p:spPr bwMode="auto">
          <a:xfrm>
            <a:off x="228600" y="2514601"/>
            <a:ext cx="4241799" cy="3809999"/>
          </a:xfrm>
          <a:prstGeom prst="rect">
            <a:avLst/>
          </a:prstGeom>
          <a:noFill/>
          <a:ln w="9525">
            <a:noFill/>
            <a:miter lim="800000"/>
            <a:headEnd/>
            <a:tailEnd/>
          </a:ln>
        </p:spPr>
      </p:pic>
      <p:sp>
        <p:nvSpPr>
          <p:cNvPr id="4" name="Rectangle 3"/>
          <p:cNvSpPr/>
          <p:nvPr/>
        </p:nvSpPr>
        <p:spPr>
          <a:xfrm>
            <a:off x="4495800" y="1752600"/>
            <a:ext cx="4191000" cy="3170099"/>
          </a:xfrm>
          <a:prstGeom prst="rect">
            <a:avLst/>
          </a:prstGeom>
        </p:spPr>
        <p:txBody>
          <a:bodyPr wrap="square">
            <a:spAutoFit/>
          </a:bodyPr>
          <a:lstStyle/>
          <a:p>
            <a:pPr marL="341313" indent="-341313" algn="just">
              <a:buFont typeface="Wingdings" pitchFamily="2" charset="2"/>
              <a:buChar char="q"/>
            </a:pPr>
            <a:r>
              <a:rPr lang="en-US" sz="2000" b="1" dirty="0" smtClean="0">
                <a:latin typeface="Bookman Old Style" pitchFamily="18" charset="0"/>
              </a:rPr>
              <a:t>The process </a:t>
            </a:r>
            <a:r>
              <a:rPr lang="en-US" sz="2000" b="1" dirty="0">
                <a:latin typeface="Bookman Old Style" pitchFamily="18" charset="0"/>
              </a:rPr>
              <a:t>has been continuing since the dawn of civilization. </a:t>
            </a:r>
            <a:r>
              <a:rPr lang="en-US" sz="2000" b="1" dirty="0" smtClean="0">
                <a:latin typeface="Bookman Old Style" pitchFamily="18" charset="0"/>
              </a:rPr>
              <a:t>Adults must have trained </a:t>
            </a:r>
            <a:r>
              <a:rPr lang="en-US" sz="2000" b="1" dirty="0">
                <a:latin typeface="Bookman Old Style" pitchFamily="18" charset="0"/>
              </a:rPr>
              <a:t>the young in knowledge and </a:t>
            </a:r>
            <a:r>
              <a:rPr lang="en-US" sz="2000" b="1" dirty="0" smtClean="0">
                <a:latin typeface="Bookman Old Style" pitchFamily="18" charset="0"/>
              </a:rPr>
              <a:t>skill. </a:t>
            </a:r>
          </a:p>
          <a:p>
            <a:pPr marL="341313" indent="-341313" algn="just">
              <a:buFont typeface="Wingdings" pitchFamily="2" charset="2"/>
              <a:buChar char="q"/>
            </a:pPr>
            <a:endParaRPr lang="en-US" sz="2000" b="1" dirty="0" smtClean="0">
              <a:latin typeface="Bookman Old Style" pitchFamily="18" charset="0"/>
            </a:endParaRPr>
          </a:p>
          <a:p>
            <a:pPr marL="341313" indent="-341313" algn="just">
              <a:buFont typeface="Wingdings" pitchFamily="2" charset="2"/>
              <a:buChar char="q"/>
            </a:pPr>
            <a:r>
              <a:rPr lang="en-US" sz="2000" b="1" dirty="0" smtClean="0">
                <a:latin typeface="Bookman Old Style" pitchFamily="18" charset="0"/>
              </a:rPr>
              <a:t>The </a:t>
            </a:r>
            <a:r>
              <a:rPr lang="en-US" sz="2000" b="1" dirty="0">
                <a:latin typeface="Bookman Old Style" pitchFamily="18" charset="0"/>
              </a:rPr>
              <a:t>evolution of civilization depended largely on the practice of transmitting knowledge.</a:t>
            </a:r>
          </a:p>
        </p:txBody>
      </p:sp>
      <p:sp>
        <p:nvSpPr>
          <p:cNvPr id="3" name="Rectangle 2"/>
          <p:cNvSpPr/>
          <p:nvPr/>
        </p:nvSpPr>
        <p:spPr>
          <a:xfrm>
            <a:off x="1905000" y="990600"/>
            <a:ext cx="5410200" cy="40011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2000" b="1" dirty="0" smtClean="0">
                <a:latin typeface="Bookman Old Style" pitchFamily="18" charset="0"/>
              </a:rPr>
              <a:t>THE PROCESS STILL CONTINUES</a:t>
            </a:r>
            <a:endParaRPr lang="en-US" sz="2000" b="1" dirty="0">
              <a:latin typeface="Bookman Old Style" pitchFamily="18" charset="0"/>
            </a:endParaRPr>
          </a:p>
        </p:txBody>
      </p:sp>
    </p:spTree>
  </p:cSld>
  <p:clrMapOvr>
    <a:masterClrMapping/>
  </p:clrMapOvr>
  <p:transition>
    <p:wheel spokes="2"/>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4200" y="1443335"/>
            <a:ext cx="3048000" cy="46166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2400" b="1" dirty="0" smtClean="0">
                <a:latin typeface="Bookman Old Style" pitchFamily="18" charset="0"/>
              </a:rPr>
              <a:t>CONCLUSION</a:t>
            </a:r>
            <a:endParaRPr lang="en-US" sz="2400" b="1" dirty="0">
              <a:latin typeface="Bookman Old Style" pitchFamily="18" charset="0"/>
            </a:endParaRPr>
          </a:p>
        </p:txBody>
      </p:sp>
      <p:sp>
        <p:nvSpPr>
          <p:cNvPr id="3" name="Rectangle 2"/>
          <p:cNvSpPr/>
          <p:nvPr/>
        </p:nvSpPr>
        <p:spPr>
          <a:xfrm>
            <a:off x="1219200" y="2362200"/>
            <a:ext cx="6629400" cy="2554545"/>
          </a:xfrm>
          <a:prstGeom prst="rect">
            <a:avLst/>
          </a:prstGeom>
        </p:spPr>
        <p:txBody>
          <a:bodyPr wrap="square">
            <a:spAutoFit/>
          </a:bodyPr>
          <a:lstStyle/>
          <a:p>
            <a:pPr algn="just"/>
            <a:r>
              <a:rPr lang="en-US" sz="2000" b="1" dirty="0" smtClean="0">
                <a:latin typeface="Bookman Old Style" pitchFamily="18" charset="0"/>
              </a:rPr>
              <a:t>From our experiment we can say that the biggest challenge before Higher Education today is not creating financial wealth for the country but to enrich the Human Resource living beyond ‘Our Civilization’.</a:t>
            </a:r>
          </a:p>
          <a:p>
            <a:pPr algn="just"/>
            <a:endParaRPr lang="en-US" sz="2000" b="1" dirty="0" smtClean="0">
              <a:latin typeface="Bookman Old Style" pitchFamily="18" charset="0"/>
            </a:endParaRPr>
          </a:p>
          <a:p>
            <a:pPr algn="just"/>
            <a:r>
              <a:rPr lang="en-US" sz="2000" b="1" dirty="0" smtClean="0">
                <a:latin typeface="Bookman Old Style" pitchFamily="18" charset="0"/>
              </a:rPr>
              <a:t>We need to integrate human values in our education. </a:t>
            </a:r>
            <a:endParaRPr lang="en-US" sz="2000" b="1" dirty="0">
              <a:latin typeface="Bookman Old Style" pitchFamily="18" charset="0"/>
            </a:endParaRPr>
          </a:p>
        </p:txBody>
      </p:sp>
    </p:spTree>
  </p:cSld>
  <p:clrMapOvr>
    <a:masterClrMapping/>
  </p:clrMapOvr>
  <p:transition>
    <p:wheel spokes="2"/>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2438400"/>
            <a:ext cx="4889480" cy="923330"/>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5400" b="1" spc="50" dirty="0" smtClean="0">
                <a:ln w="11430">
                  <a:solidFill>
                    <a:srgbClr val="FF0000"/>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ookman Old Style" pitchFamily="18" charset="0"/>
              </a:rPr>
              <a:t>THANK YOU </a:t>
            </a:r>
            <a:endParaRPr lang="en-US" sz="5400" b="1" spc="50" dirty="0">
              <a:ln w="11430">
                <a:solidFill>
                  <a:srgbClr val="FF0000"/>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ookman Old Style" pitchFamily="18" charset="0"/>
            </a:endParaRPr>
          </a:p>
        </p:txBody>
      </p:sp>
      <p:sp>
        <p:nvSpPr>
          <p:cNvPr id="3" name="Rectangle 2"/>
          <p:cNvSpPr/>
          <p:nvPr/>
        </p:nvSpPr>
        <p:spPr>
          <a:xfrm>
            <a:off x="2514600" y="3352800"/>
            <a:ext cx="4572000" cy="523220"/>
          </a:xfrm>
          <a:prstGeom prst="rect">
            <a:avLst/>
          </a:prstGeom>
        </p:spPr>
        <p:txBody>
          <a:bodyPr wrap="square">
            <a:spAutoFit/>
          </a:bodyPr>
          <a:lstStyle/>
          <a:p>
            <a:pPr algn="ctr"/>
            <a:r>
              <a:rPr lang="en-US" sz="2800" b="1" dirty="0" err="1" smtClean="0">
                <a:ln w="18000">
                  <a:solidFill>
                    <a:schemeClr val="accent2">
                      <a:satMod val="140000"/>
                    </a:schemeClr>
                  </a:solidFill>
                  <a:prstDash val="solid"/>
                  <a:miter lim="800000"/>
                </a:ln>
                <a:effectLst>
                  <a:outerShdw blurRad="25500" dist="23000" dir="7020000" algn="tl">
                    <a:srgbClr val="000000">
                      <a:alpha val="50000"/>
                    </a:srgbClr>
                  </a:outerShdw>
                </a:effectLst>
                <a:latin typeface="Bookman Old Style" pitchFamily="18" charset="0"/>
              </a:rPr>
              <a:t>tesekkur</a:t>
            </a:r>
            <a:r>
              <a:rPr lang="en-US" sz="2800" b="1" dirty="0" smtClean="0">
                <a:ln w="18000">
                  <a:solidFill>
                    <a:schemeClr val="accent2">
                      <a:satMod val="140000"/>
                    </a:schemeClr>
                  </a:solidFill>
                  <a:prstDash val="solid"/>
                  <a:miter lim="800000"/>
                </a:ln>
                <a:effectLst>
                  <a:outerShdw blurRad="25500" dist="23000" dir="7020000" algn="tl">
                    <a:srgbClr val="000000">
                      <a:alpha val="50000"/>
                    </a:srgbClr>
                  </a:outerShdw>
                </a:effectLst>
                <a:latin typeface="Bookman Old Style" pitchFamily="18" charset="0"/>
              </a:rPr>
              <a:t> </a:t>
            </a:r>
            <a:r>
              <a:rPr lang="en-US" sz="2800" b="1" dirty="0" err="1" smtClean="0">
                <a:ln w="18000">
                  <a:solidFill>
                    <a:schemeClr val="accent2">
                      <a:satMod val="140000"/>
                    </a:schemeClr>
                  </a:solidFill>
                  <a:prstDash val="solid"/>
                  <a:miter lim="800000"/>
                </a:ln>
                <a:effectLst>
                  <a:outerShdw blurRad="25500" dist="23000" dir="7020000" algn="tl">
                    <a:srgbClr val="000000">
                      <a:alpha val="50000"/>
                    </a:srgbClr>
                  </a:outerShdw>
                </a:effectLst>
                <a:latin typeface="Bookman Old Style" pitchFamily="18" charset="0"/>
              </a:rPr>
              <a:t>ederim</a:t>
            </a:r>
            <a:endParaRPr lang="en-US" sz="2800" b="1" dirty="0">
              <a:ln w="18000">
                <a:solidFill>
                  <a:schemeClr val="accent2">
                    <a:satMod val="140000"/>
                  </a:schemeClr>
                </a:solidFill>
                <a:prstDash val="solid"/>
                <a:miter lim="800000"/>
              </a:ln>
              <a:effectLst>
                <a:outerShdw blurRad="25500" dist="23000" dir="7020000" algn="tl">
                  <a:srgbClr val="000000">
                    <a:alpha val="50000"/>
                  </a:srgbClr>
                </a:outerShdw>
              </a:effectLst>
              <a:latin typeface="Bookman Old Style" pitchFamily="18" charset="0"/>
            </a:endParaRPr>
          </a:p>
        </p:txBody>
      </p:sp>
    </p:spTree>
  </p:cSld>
  <p:clrMapOvr>
    <a:masterClrMapping/>
  </p:clrMapOvr>
  <p:transition>
    <p:wheel spokes="2"/>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lum bright="40000" contrast="40000"/>
          </a:blip>
          <a:srcRect/>
          <a:stretch>
            <a:fillRect/>
          </a:stretch>
        </p:blipFill>
        <p:spPr bwMode="auto">
          <a:xfrm>
            <a:off x="1828800" y="1219200"/>
            <a:ext cx="5486400" cy="5486400"/>
          </a:xfrm>
          <a:prstGeom prst="rect">
            <a:avLst/>
          </a:prstGeom>
          <a:noFill/>
          <a:ln w="9525">
            <a:noFill/>
            <a:miter lim="800000"/>
            <a:headEnd/>
            <a:tailEnd/>
          </a:ln>
        </p:spPr>
      </p:pic>
      <p:sp>
        <p:nvSpPr>
          <p:cNvPr id="2" name="Rectangle 1"/>
          <p:cNvSpPr/>
          <p:nvPr/>
        </p:nvSpPr>
        <p:spPr>
          <a:xfrm>
            <a:off x="838200" y="2134612"/>
            <a:ext cx="7696200" cy="3046988"/>
          </a:xfrm>
          <a:prstGeom prst="rect">
            <a:avLst/>
          </a:prstGeom>
        </p:spPr>
        <p:txBody>
          <a:bodyPr wrap="square">
            <a:spAutoFit/>
          </a:bodyPr>
          <a:lstStyle/>
          <a:p>
            <a:pPr marL="341313" indent="-341313" algn="just">
              <a:buFont typeface="Wingdings" pitchFamily="2" charset="2"/>
              <a:buChar char="q"/>
            </a:pPr>
            <a:r>
              <a:rPr lang="en-US" sz="2400" b="1" dirty="0">
                <a:latin typeface="Bookman Old Style" pitchFamily="18" charset="0"/>
              </a:rPr>
              <a:t>What we </a:t>
            </a:r>
            <a:r>
              <a:rPr lang="en-US" sz="2400" b="1" dirty="0" smtClean="0">
                <a:latin typeface="Bookman Old Style" pitchFamily="18" charset="0"/>
              </a:rPr>
              <a:t>discuss is </a:t>
            </a:r>
            <a:r>
              <a:rPr lang="en-US" sz="2400" b="1" dirty="0">
                <a:latin typeface="Bookman Old Style" pitchFamily="18" charset="0"/>
              </a:rPr>
              <a:t>just a part of the whole process. </a:t>
            </a:r>
            <a:endParaRPr lang="en-US" sz="2400" b="1" dirty="0" smtClean="0">
              <a:latin typeface="Bookman Old Style" pitchFamily="18" charset="0"/>
            </a:endParaRPr>
          </a:p>
          <a:p>
            <a:pPr marL="341313" indent="-341313" algn="just">
              <a:buFont typeface="Wingdings" pitchFamily="2" charset="2"/>
              <a:buChar char="q"/>
            </a:pPr>
            <a:endParaRPr lang="en-US" sz="2400" b="1" dirty="0" smtClean="0">
              <a:latin typeface="Bookman Old Style" pitchFamily="18" charset="0"/>
            </a:endParaRPr>
          </a:p>
          <a:p>
            <a:pPr marL="341313" indent="-341313" algn="just">
              <a:buFont typeface="Wingdings" pitchFamily="2" charset="2"/>
              <a:buChar char="q"/>
            </a:pPr>
            <a:r>
              <a:rPr lang="en-US" sz="2400" b="1" dirty="0" smtClean="0">
                <a:latin typeface="Bookman Old Style" pitchFamily="18" charset="0"/>
              </a:rPr>
              <a:t>It can </a:t>
            </a:r>
            <a:r>
              <a:rPr lang="en-US" sz="2400" b="1" dirty="0">
                <a:latin typeface="Bookman Old Style" pitchFamily="18" charset="0"/>
              </a:rPr>
              <a:t>be called </a:t>
            </a:r>
            <a:r>
              <a:rPr lang="en-US" sz="2400" b="1" dirty="0" smtClean="0">
                <a:latin typeface="Bookman Old Style" pitchFamily="18" charset="0"/>
              </a:rPr>
              <a:t>Formal </a:t>
            </a:r>
            <a:r>
              <a:rPr lang="en-US" sz="2400" b="1" dirty="0">
                <a:latin typeface="Bookman Old Style" pitchFamily="18" charset="0"/>
              </a:rPr>
              <a:t>or structured education. </a:t>
            </a:r>
            <a:r>
              <a:rPr lang="en-US" sz="2400" b="1" dirty="0" smtClean="0">
                <a:latin typeface="Bookman Old Style" pitchFamily="18" charset="0"/>
              </a:rPr>
              <a:t>It is a </a:t>
            </a:r>
            <a:r>
              <a:rPr lang="en-US" sz="2400" b="1" dirty="0">
                <a:latin typeface="Bookman Old Style" pitchFamily="18" charset="0"/>
              </a:rPr>
              <a:t>set pattern </a:t>
            </a:r>
            <a:r>
              <a:rPr lang="en-US" sz="2400" b="1" dirty="0" smtClean="0">
                <a:latin typeface="Bookman Old Style" pitchFamily="18" charset="0"/>
              </a:rPr>
              <a:t>which we try </a:t>
            </a:r>
            <a:r>
              <a:rPr lang="en-US" sz="2400" b="1" dirty="0">
                <a:latin typeface="Bookman Old Style" pitchFamily="18" charset="0"/>
              </a:rPr>
              <a:t>to follow </a:t>
            </a:r>
            <a:r>
              <a:rPr lang="en-US" sz="2400" b="1" dirty="0" smtClean="0">
                <a:latin typeface="Bookman Old Style" pitchFamily="18" charset="0"/>
              </a:rPr>
              <a:t>and  evaluate children accordingly. </a:t>
            </a:r>
          </a:p>
          <a:p>
            <a:pPr marL="341313" indent="-341313" algn="just">
              <a:buFont typeface="Wingdings" pitchFamily="2" charset="2"/>
              <a:buChar char="q"/>
            </a:pPr>
            <a:endParaRPr lang="en-US" sz="2400" b="1" dirty="0" smtClean="0">
              <a:latin typeface="Bookman Old Style" pitchFamily="18" charset="0"/>
            </a:endParaRPr>
          </a:p>
          <a:p>
            <a:pPr marL="341313" indent="-341313" algn="just">
              <a:buFont typeface="Wingdings" pitchFamily="2" charset="2"/>
              <a:buChar char="q"/>
            </a:pPr>
            <a:r>
              <a:rPr lang="en-US" sz="2400" b="1" dirty="0" smtClean="0">
                <a:latin typeface="Bookman Old Style" pitchFamily="18" charset="0"/>
              </a:rPr>
              <a:t>There are various </a:t>
            </a:r>
            <a:r>
              <a:rPr lang="en-US" sz="2400" b="1" dirty="0">
                <a:latin typeface="Bookman Old Style" pitchFamily="18" charset="0"/>
              </a:rPr>
              <a:t>levels </a:t>
            </a:r>
            <a:r>
              <a:rPr lang="en-US" sz="2400" b="1" dirty="0" smtClean="0">
                <a:latin typeface="Bookman Old Style" pitchFamily="18" charset="0"/>
              </a:rPr>
              <a:t>in </a:t>
            </a:r>
            <a:r>
              <a:rPr lang="en-US" sz="2400" b="1" dirty="0">
                <a:latin typeface="Bookman Old Style" pitchFamily="18" charset="0"/>
              </a:rPr>
              <a:t>this </a:t>
            </a:r>
            <a:r>
              <a:rPr lang="en-US" sz="2400" b="1" dirty="0" smtClean="0">
                <a:latin typeface="Bookman Old Style" pitchFamily="18" charset="0"/>
              </a:rPr>
              <a:t>pattern.  </a:t>
            </a:r>
            <a:endParaRPr lang="en-US" sz="2400" b="1" dirty="0">
              <a:latin typeface="Bookman Old Style" pitchFamily="18" charset="0"/>
            </a:endParaRPr>
          </a:p>
        </p:txBody>
      </p:sp>
      <p:sp>
        <p:nvSpPr>
          <p:cNvPr id="3" name="Rectangle 2"/>
          <p:cNvSpPr/>
          <p:nvPr/>
        </p:nvSpPr>
        <p:spPr>
          <a:xfrm>
            <a:off x="2286000" y="1138535"/>
            <a:ext cx="4495800" cy="46166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2400" b="1" dirty="0" smtClean="0">
                <a:latin typeface="Bookman Old Style" pitchFamily="18" charset="0"/>
              </a:rPr>
              <a:t>THE FORMAL EDUCATION</a:t>
            </a:r>
            <a:endParaRPr lang="en-US" sz="2400" b="1" dirty="0">
              <a:latin typeface="Bookman Old Style" pitchFamily="18" charset="0"/>
            </a:endParaRPr>
          </a:p>
        </p:txBody>
      </p:sp>
    </p:spTree>
  </p:cSld>
  <p:clrMapOvr>
    <a:masterClrMapping/>
  </p:clrMapOvr>
  <p:transition>
    <p:wheel spokes="2"/>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lum bright="40000" contrast="40000"/>
          </a:blip>
          <a:srcRect/>
          <a:stretch>
            <a:fillRect/>
          </a:stretch>
        </p:blipFill>
        <p:spPr bwMode="auto">
          <a:xfrm>
            <a:off x="1219200" y="1905000"/>
            <a:ext cx="7005266" cy="4648200"/>
          </a:xfrm>
          <a:prstGeom prst="rect">
            <a:avLst/>
          </a:prstGeom>
          <a:noFill/>
          <a:ln w="9525">
            <a:noFill/>
            <a:miter lim="800000"/>
            <a:headEnd/>
            <a:tailEnd/>
          </a:ln>
        </p:spPr>
      </p:pic>
      <p:sp>
        <p:nvSpPr>
          <p:cNvPr id="2" name="Rectangle 1"/>
          <p:cNvSpPr/>
          <p:nvPr/>
        </p:nvSpPr>
        <p:spPr>
          <a:xfrm>
            <a:off x="1143000" y="1793081"/>
            <a:ext cx="7391400" cy="4524315"/>
          </a:xfrm>
          <a:prstGeom prst="rect">
            <a:avLst/>
          </a:prstGeom>
        </p:spPr>
        <p:txBody>
          <a:bodyPr wrap="square">
            <a:spAutoFit/>
          </a:bodyPr>
          <a:lstStyle/>
          <a:p>
            <a:pPr marL="341313" indent="-341313" algn="just">
              <a:buFont typeface="Wingdings" pitchFamily="2" charset="2"/>
              <a:buChar char="q"/>
            </a:pPr>
            <a:r>
              <a:rPr lang="en-US" sz="2000" b="1" dirty="0" smtClean="0">
                <a:latin typeface="Bookman Old Style" pitchFamily="18" charset="0"/>
              </a:rPr>
              <a:t>Elementary - What is being taught to small children.</a:t>
            </a:r>
          </a:p>
          <a:p>
            <a:pPr marL="341313" indent="-341313" algn="just">
              <a:buFont typeface="Wingdings" pitchFamily="2" charset="2"/>
              <a:buChar char="q"/>
            </a:pPr>
            <a:endParaRPr lang="en-US" sz="1400" b="1" dirty="0" smtClean="0">
              <a:latin typeface="Bookman Old Style" pitchFamily="18" charset="0"/>
            </a:endParaRPr>
          </a:p>
          <a:p>
            <a:pPr marL="341313" indent="-341313" algn="just">
              <a:buFont typeface="Wingdings" pitchFamily="2" charset="2"/>
              <a:buChar char="q"/>
            </a:pPr>
            <a:r>
              <a:rPr lang="en-US" sz="2000" b="1" dirty="0" smtClean="0">
                <a:latin typeface="Bookman Old Style" pitchFamily="18" charset="0"/>
              </a:rPr>
              <a:t>Secondary - The next level for children from 6 – 16 years (in school).</a:t>
            </a:r>
          </a:p>
          <a:p>
            <a:pPr marL="341313" indent="-341313" algn="just">
              <a:buFont typeface="Wingdings" pitchFamily="2" charset="2"/>
              <a:buChar char="q"/>
            </a:pPr>
            <a:endParaRPr lang="en-US" sz="1600" b="1" dirty="0" smtClean="0">
              <a:latin typeface="Bookman Old Style" pitchFamily="18" charset="0"/>
            </a:endParaRPr>
          </a:p>
          <a:p>
            <a:pPr marL="341313" indent="-341313" algn="just">
              <a:buFont typeface="Wingdings" pitchFamily="2" charset="2"/>
              <a:buChar char="q"/>
            </a:pPr>
            <a:r>
              <a:rPr lang="en-US" sz="2000" b="1" dirty="0" smtClean="0">
                <a:latin typeface="Bookman Old Style" pitchFamily="18" charset="0"/>
              </a:rPr>
              <a:t>Higher Secondary – The Post-School education in colleges, higher institutions and universities.</a:t>
            </a:r>
          </a:p>
          <a:p>
            <a:pPr marL="341313" indent="-341313" algn="just">
              <a:buFont typeface="Wingdings" pitchFamily="2" charset="2"/>
              <a:buChar char="q"/>
            </a:pPr>
            <a:endParaRPr lang="en-US" sz="1600" b="1" dirty="0" smtClean="0">
              <a:latin typeface="Bookman Old Style" pitchFamily="18" charset="0"/>
            </a:endParaRPr>
          </a:p>
          <a:p>
            <a:pPr marL="341313" indent="-341313" algn="just">
              <a:buFont typeface="Wingdings" pitchFamily="2" charset="2"/>
              <a:buChar char="q"/>
            </a:pPr>
            <a:r>
              <a:rPr lang="en-US" sz="2000" b="1" dirty="0" smtClean="0">
                <a:latin typeface="Bookman Old Style" pitchFamily="18" charset="0"/>
              </a:rPr>
              <a:t>It </a:t>
            </a:r>
            <a:r>
              <a:rPr lang="en-US" sz="2000" b="1" dirty="0">
                <a:latin typeface="Bookman Old Style" pitchFamily="18" charset="0"/>
              </a:rPr>
              <a:t>is also called Tertiary education </a:t>
            </a:r>
            <a:r>
              <a:rPr lang="en-US" sz="2000" b="1" dirty="0" smtClean="0">
                <a:latin typeface="Bookman Old Style" pitchFamily="18" charset="0"/>
              </a:rPr>
              <a:t>given in colleges, universities</a:t>
            </a:r>
            <a:r>
              <a:rPr lang="en-US" sz="2000" b="1" dirty="0">
                <a:latin typeface="Bookman Old Style" pitchFamily="18" charset="0"/>
              </a:rPr>
              <a:t>, technical institutes, professional course delivery </a:t>
            </a:r>
            <a:r>
              <a:rPr lang="en-US" sz="2000" b="1" dirty="0" smtClean="0">
                <a:latin typeface="Bookman Old Style" pitchFamily="18" charset="0"/>
              </a:rPr>
              <a:t>schools. </a:t>
            </a:r>
          </a:p>
          <a:p>
            <a:pPr marL="341313" indent="-341313" algn="just">
              <a:buFont typeface="Wingdings" pitchFamily="2" charset="2"/>
              <a:buChar char="q"/>
            </a:pPr>
            <a:endParaRPr lang="en-US" sz="1400" b="1" dirty="0" smtClean="0">
              <a:latin typeface="Bookman Old Style" pitchFamily="18" charset="0"/>
            </a:endParaRPr>
          </a:p>
          <a:p>
            <a:pPr marL="341313" indent="-341313" algn="just">
              <a:buFont typeface="Wingdings" pitchFamily="2" charset="2"/>
              <a:buChar char="q"/>
            </a:pPr>
            <a:r>
              <a:rPr lang="en-US" sz="2000" b="1" dirty="0" smtClean="0">
                <a:latin typeface="Bookman Old Style" pitchFamily="18" charset="0"/>
              </a:rPr>
              <a:t>This </a:t>
            </a:r>
            <a:r>
              <a:rPr lang="en-US" sz="2000" b="1" dirty="0">
                <a:latin typeface="Bookman Old Style" pitchFamily="18" charset="0"/>
              </a:rPr>
              <a:t>education usually culminates in the receipt of Certificate, Degrees and Diplomas.</a:t>
            </a:r>
          </a:p>
        </p:txBody>
      </p:sp>
      <p:sp>
        <p:nvSpPr>
          <p:cNvPr id="3" name="Rectangle 2"/>
          <p:cNvSpPr/>
          <p:nvPr/>
        </p:nvSpPr>
        <p:spPr>
          <a:xfrm>
            <a:off x="2362200" y="990600"/>
            <a:ext cx="4419600" cy="46166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2400" b="1" dirty="0" smtClean="0">
                <a:latin typeface="Bookman Old Style" pitchFamily="18" charset="0"/>
              </a:rPr>
              <a:t>LEVELS OF EDUCATION</a:t>
            </a:r>
            <a:endParaRPr lang="en-US" sz="2400" b="1" dirty="0">
              <a:latin typeface="Bookman Old Style" pitchFamily="18" charset="0"/>
            </a:endParaRPr>
          </a:p>
        </p:txBody>
      </p:sp>
    </p:spTree>
  </p:cSld>
  <p:clrMapOvr>
    <a:masterClrMapping/>
  </p:clrMapOvr>
  <p:transition>
    <p:wheel spokes="2"/>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cstate="print">
            <a:lum bright="40000" contrast="40000"/>
          </a:blip>
          <a:srcRect/>
          <a:stretch>
            <a:fillRect/>
          </a:stretch>
        </p:blipFill>
        <p:spPr bwMode="auto">
          <a:xfrm>
            <a:off x="2428875" y="595313"/>
            <a:ext cx="4286250" cy="5667375"/>
          </a:xfrm>
          <a:prstGeom prst="rect">
            <a:avLst/>
          </a:prstGeom>
          <a:noFill/>
          <a:ln w="9525">
            <a:noFill/>
            <a:miter lim="800000"/>
            <a:headEnd/>
            <a:tailEnd/>
          </a:ln>
        </p:spPr>
      </p:pic>
      <p:sp>
        <p:nvSpPr>
          <p:cNvPr id="2" name="Rectangle 1"/>
          <p:cNvSpPr/>
          <p:nvPr/>
        </p:nvSpPr>
        <p:spPr>
          <a:xfrm>
            <a:off x="1447800" y="2322255"/>
            <a:ext cx="6248400" cy="2246769"/>
          </a:xfrm>
          <a:prstGeom prst="rect">
            <a:avLst/>
          </a:prstGeom>
        </p:spPr>
        <p:txBody>
          <a:bodyPr wrap="square">
            <a:spAutoFit/>
          </a:bodyPr>
          <a:lstStyle/>
          <a:p>
            <a:pPr marL="341313" indent="-341313" algn="just">
              <a:buFont typeface="Wingdings" pitchFamily="2" charset="2"/>
              <a:buChar char="q"/>
            </a:pPr>
            <a:r>
              <a:rPr lang="en-US" sz="2000" b="1" dirty="0">
                <a:latin typeface="Bookman Old Style" pitchFamily="18" charset="0"/>
              </a:rPr>
              <a:t>There are agreements and disagreements </a:t>
            </a:r>
            <a:r>
              <a:rPr lang="en-US" sz="2000" b="1" dirty="0" smtClean="0">
                <a:latin typeface="Bookman Old Style" pitchFamily="18" charset="0"/>
              </a:rPr>
              <a:t>what constitute </a:t>
            </a:r>
            <a:r>
              <a:rPr lang="en-US" sz="2000" b="1" dirty="0">
                <a:latin typeface="Bookman Old Style" pitchFamily="18" charset="0"/>
              </a:rPr>
              <a:t>higher education.  </a:t>
            </a:r>
            <a:endParaRPr lang="en-US" sz="2000" b="1" dirty="0" smtClean="0">
              <a:latin typeface="Bookman Old Style" pitchFamily="18" charset="0"/>
            </a:endParaRPr>
          </a:p>
          <a:p>
            <a:pPr marL="341313" indent="-341313" algn="just">
              <a:buFont typeface="Wingdings" pitchFamily="2" charset="2"/>
              <a:buChar char="q"/>
            </a:pPr>
            <a:endParaRPr lang="en-US" sz="2000" b="1" dirty="0" smtClean="0">
              <a:latin typeface="Bookman Old Style" pitchFamily="18" charset="0"/>
            </a:endParaRPr>
          </a:p>
          <a:p>
            <a:pPr marL="341313" indent="-341313" algn="just">
              <a:buFont typeface="Wingdings" pitchFamily="2" charset="2"/>
              <a:buChar char="q"/>
            </a:pPr>
            <a:r>
              <a:rPr lang="en-US" sz="2000" b="1" dirty="0" smtClean="0">
                <a:latin typeface="Bookman Old Style" pitchFamily="18" charset="0"/>
              </a:rPr>
              <a:t>Should </a:t>
            </a:r>
            <a:r>
              <a:rPr lang="en-US" sz="2000" b="1" dirty="0">
                <a:latin typeface="Bookman Old Style" pitchFamily="18" charset="0"/>
              </a:rPr>
              <a:t>it be only restricted to getting </a:t>
            </a:r>
            <a:r>
              <a:rPr lang="en-US" sz="2000" b="1" dirty="0" smtClean="0">
                <a:latin typeface="Bookman Old Style" pitchFamily="18" charset="0"/>
              </a:rPr>
              <a:t>only Degrees</a:t>
            </a:r>
            <a:r>
              <a:rPr lang="en-US" sz="2000" b="1" dirty="0">
                <a:latin typeface="Bookman Old Style" pitchFamily="18" charset="0"/>
              </a:rPr>
              <a:t>, Diplomas</a:t>
            </a:r>
            <a:r>
              <a:rPr lang="en-US" sz="2000" b="1" dirty="0" smtClean="0">
                <a:latin typeface="Bookman Old Style" pitchFamily="18" charset="0"/>
              </a:rPr>
              <a:t>.</a:t>
            </a:r>
          </a:p>
          <a:p>
            <a:pPr marL="341313" indent="-341313" algn="just">
              <a:buFont typeface="Wingdings" pitchFamily="2" charset="2"/>
              <a:buChar char="q"/>
            </a:pPr>
            <a:endParaRPr lang="en-US" sz="2000" b="1" dirty="0" smtClean="0">
              <a:latin typeface="Bookman Old Style" pitchFamily="18" charset="0"/>
            </a:endParaRPr>
          </a:p>
          <a:p>
            <a:pPr marL="341313" indent="-341313" algn="just">
              <a:buFont typeface="Wingdings" pitchFamily="2" charset="2"/>
              <a:buChar char="q"/>
            </a:pPr>
            <a:r>
              <a:rPr lang="en-US" sz="2000" b="1" dirty="0" smtClean="0">
                <a:latin typeface="Bookman Old Style" pitchFamily="18" charset="0"/>
              </a:rPr>
              <a:t>If </a:t>
            </a:r>
            <a:r>
              <a:rPr lang="en-US" sz="2000" b="1" dirty="0">
                <a:latin typeface="Bookman Old Style" pitchFamily="18" charset="0"/>
              </a:rPr>
              <a:t>so, </a:t>
            </a:r>
            <a:r>
              <a:rPr lang="en-US" sz="2000" b="1" dirty="0" smtClean="0">
                <a:latin typeface="Bookman Old Style" pitchFamily="18" charset="0"/>
              </a:rPr>
              <a:t>what </a:t>
            </a:r>
            <a:r>
              <a:rPr lang="en-US" sz="2000" b="1" dirty="0">
                <a:latin typeface="Bookman Old Style" pitchFamily="18" charset="0"/>
              </a:rPr>
              <a:t>about non-Degree </a:t>
            </a:r>
            <a:r>
              <a:rPr lang="en-US" sz="2000" b="1" dirty="0" smtClean="0">
                <a:latin typeface="Bookman Old Style" pitchFamily="18" charset="0"/>
              </a:rPr>
              <a:t>courses.</a:t>
            </a:r>
          </a:p>
        </p:txBody>
      </p:sp>
      <p:sp>
        <p:nvSpPr>
          <p:cNvPr id="4" name="Rectangle 3"/>
          <p:cNvSpPr/>
          <p:nvPr/>
        </p:nvSpPr>
        <p:spPr>
          <a:xfrm>
            <a:off x="1905000" y="1290935"/>
            <a:ext cx="5257800" cy="46166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2400" b="1" dirty="0" smtClean="0">
                <a:latin typeface="Bookman Old Style" pitchFamily="18" charset="0"/>
              </a:rPr>
              <a:t>NON-DEGREE EDUCATION</a:t>
            </a:r>
            <a:endParaRPr lang="en-US" sz="2400" b="1" dirty="0">
              <a:latin typeface="Bookman Old Style" pitchFamily="18" charset="0"/>
            </a:endParaRPr>
          </a:p>
        </p:txBody>
      </p:sp>
    </p:spTree>
  </p:cSld>
  <p:clrMapOvr>
    <a:masterClrMapping/>
  </p:clrMapOvr>
  <p:transition>
    <p:wheel spokes="2"/>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lum bright="40000"/>
          </a:blip>
          <a:srcRect/>
          <a:stretch>
            <a:fillRect/>
          </a:stretch>
        </p:blipFill>
        <p:spPr bwMode="auto">
          <a:xfrm>
            <a:off x="1219200" y="1443317"/>
            <a:ext cx="6781800" cy="5186083"/>
          </a:xfrm>
          <a:prstGeom prst="rect">
            <a:avLst/>
          </a:prstGeom>
          <a:noFill/>
          <a:ln w="9525">
            <a:noFill/>
            <a:miter lim="800000"/>
            <a:headEnd/>
            <a:tailEnd/>
          </a:ln>
        </p:spPr>
      </p:pic>
      <p:sp>
        <p:nvSpPr>
          <p:cNvPr id="16385" name="Rectangle 1"/>
          <p:cNvSpPr>
            <a:spLocks noChangeArrowheads="1"/>
          </p:cNvSpPr>
          <p:nvPr/>
        </p:nvSpPr>
        <p:spPr bwMode="auto">
          <a:xfrm>
            <a:off x="1447800" y="1847195"/>
            <a:ext cx="63246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1313" marR="0" lvl="0" indent="-341313" algn="just" defTabSz="914400" rtl="0" eaLnBrk="0" fontAlgn="base" latinLnBrk="0" hangingPunct="0">
              <a:lnSpc>
                <a:spcPct val="100000"/>
              </a:lnSpc>
              <a:spcBef>
                <a:spcPct val="0"/>
              </a:spcBef>
              <a:spcAft>
                <a:spcPct val="0"/>
              </a:spcAft>
              <a:buClrTx/>
              <a:buSzTx/>
              <a:buFont typeface="Wingdings" pitchFamily="2" charset="2"/>
              <a:buChar char="q"/>
              <a:tabLst>
                <a:tab pos="790575" algn="l"/>
              </a:tabLst>
            </a:pPr>
            <a:r>
              <a:rPr kumimoji="0" lang="en-US" sz="2000" b="1" i="0" u="none" strike="noStrike" cap="none" normalizeH="0" baseline="0" dirty="0" smtClean="0">
                <a:ln>
                  <a:noFill/>
                </a:ln>
                <a:solidFill>
                  <a:schemeClr val="tx1"/>
                </a:solidFill>
                <a:effectLst/>
                <a:latin typeface="Bookman Old Style" pitchFamily="18" charset="0"/>
                <a:ea typeface="Calibri" pitchFamily="34" charset="0"/>
                <a:cs typeface="Times New Roman" pitchFamily="18" charset="0"/>
              </a:rPr>
              <a:t>There has been rapid changes in every field.</a:t>
            </a:r>
          </a:p>
          <a:p>
            <a:pPr marL="341313" marR="0" lvl="0" indent="-341313" algn="just" defTabSz="914400" rtl="0" eaLnBrk="0" fontAlgn="base" latinLnBrk="0" hangingPunct="0">
              <a:lnSpc>
                <a:spcPct val="100000"/>
              </a:lnSpc>
              <a:spcBef>
                <a:spcPct val="0"/>
              </a:spcBef>
              <a:spcAft>
                <a:spcPct val="0"/>
              </a:spcAft>
              <a:buClrTx/>
              <a:buSzTx/>
              <a:buFont typeface="Wingdings" pitchFamily="2" charset="2"/>
              <a:buChar char="q"/>
              <a:tabLst>
                <a:tab pos="790575" algn="l"/>
              </a:tabLst>
            </a:pPr>
            <a:endParaRPr lang="en-US" sz="2000" b="1" dirty="0" smtClean="0">
              <a:latin typeface="Bookman Old Style" pitchFamily="18" charset="0"/>
              <a:ea typeface="Calibri" pitchFamily="34" charset="0"/>
              <a:cs typeface="Times New Roman" pitchFamily="18" charset="0"/>
            </a:endParaRPr>
          </a:p>
          <a:p>
            <a:pPr marL="341313" marR="0" lvl="0" indent="-341313" algn="just" defTabSz="914400" rtl="0" eaLnBrk="0" fontAlgn="base" latinLnBrk="0" hangingPunct="0">
              <a:lnSpc>
                <a:spcPct val="100000"/>
              </a:lnSpc>
              <a:spcBef>
                <a:spcPct val="0"/>
              </a:spcBef>
              <a:spcAft>
                <a:spcPct val="0"/>
              </a:spcAft>
              <a:buClrTx/>
              <a:buSzTx/>
              <a:buFont typeface="Wingdings" pitchFamily="2" charset="2"/>
              <a:buChar char="q"/>
              <a:tabLst>
                <a:tab pos="790575" algn="l"/>
              </a:tabLst>
            </a:pPr>
            <a:r>
              <a:rPr kumimoji="0" lang="en-US" sz="2000" b="1" i="0" u="none" strike="noStrike" cap="none" normalizeH="0" baseline="0" dirty="0" smtClean="0">
                <a:ln>
                  <a:noFill/>
                </a:ln>
                <a:solidFill>
                  <a:schemeClr val="tx1"/>
                </a:solidFill>
                <a:effectLst/>
                <a:latin typeface="Bookman Old Style" pitchFamily="18" charset="0"/>
                <a:ea typeface="Calibri" pitchFamily="34" charset="0"/>
                <a:cs typeface="Times New Roman" pitchFamily="18" charset="0"/>
              </a:rPr>
              <a:t>The world is now under the grip of the most powerful economic order. Economic power has been determining almost everything including higher education.</a:t>
            </a:r>
          </a:p>
          <a:p>
            <a:pPr marL="341313" marR="0" lvl="0" indent="-341313" algn="just" defTabSz="914400" rtl="0" eaLnBrk="0" fontAlgn="base" latinLnBrk="0" hangingPunct="0">
              <a:lnSpc>
                <a:spcPct val="100000"/>
              </a:lnSpc>
              <a:spcBef>
                <a:spcPct val="0"/>
              </a:spcBef>
              <a:spcAft>
                <a:spcPct val="0"/>
              </a:spcAft>
              <a:buClrTx/>
              <a:buSzTx/>
              <a:buFont typeface="Wingdings" pitchFamily="2" charset="2"/>
              <a:buChar char="q"/>
              <a:tabLst>
                <a:tab pos="790575" algn="l"/>
              </a:tabLst>
            </a:pPr>
            <a:endParaRPr kumimoji="0" lang="en-US" sz="2000" b="1" i="0" u="none" strike="noStrike" cap="none" normalizeH="0" baseline="0" dirty="0" smtClean="0">
              <a:ln>
                <a:noFill/>
              </a:ln>
              <a:solidFill>
                <a:schemeClr val="tx1"/>
              </a:solidFill>
              <a:effectLst/>
              <a:latin typeface="Bookman Old Style" pitchFamily="18" charset="0"/>
              <a:ea typeface="Calibri" pitchFamily="34" charset="0"/>
              <a:cs typeface="Times New Roman" pitchFamily="18" charset="0"/>
            </a:endParaRPr>
          </a:p>
          <a:p>
            <a:pPr marL="341313" marR="0" lvl="0" indent="-341313" algn="just" defTabSz="914400" rtl="0" eaLnBrk="0" fontAlgn="base" latinLnBrk="0" hangingPunct="0">
              <a:lnSpc>
                <a:spcPct val="100000"/>
              </a:lnSpc>
              <a:spcBef>
                <a:spcPct val="0"/>
              </a:spcBef>
              <a:spcAft>
                <a:spcPct val="0"/>
              </a:spcAft>
              <a:buClrTx/>
              <a:buSzTx/>
              <a:buFont typeface="Wingdings" pitchFamily="2" charset="2"/>
              <a:buChar char="q"/>
              <a:tabLst>
                <a:tab pos="790575" algn="l"/>
              </a:tabLst>
            </a:pPr>
            <a:r>
              <a:rPr kumimoji="0" lang="en-US" sz="2000" b="1" i="0" u="none" strike="noStrike" cap="none" normalizeH="0" baseline="0" dirty="0" smtClean="0">
                <a:ln>
                  <a:noFill/>
                </a:ln>
                <a:solidFill>
                  <a:schemeClr val="tx1"/>
                </a:solidFill>
                <a:effectLst/>
                <a:latin typeface="Bookman Old Style" pitchFamily="18" charset="0"/>
                <a:ea typeface="Calibri" pitchFamily="34" charset="0"/>
                <a:cs typeface="Times New Roman" pitchFamily="18" charset="0"/>
              </a:rPr>
              <a:t>With the growth of IT, the higher education scenario is fast changing.</a:t>
            </a:r>
          </a:p>
          <a:p>
            <a:pPr marL="341313" marR="0" lvl="0" indent="-341313" algn="just" defTabSz="914400" rtl="0" eaLnBrk="0" fontAlgn="base" latinLnBrk="0" hangingPunct="0">
              <a:lnSpc>
                <a:spcPct val="100000"/>
              </a:lnSpc>
              <a:spcBef>
                <a:spcPct val="0"/>
              </a:spcBef>
              <a:spcAft>
                <a:spcPct val="0"/>
              </a:spcAft>
              <a:buClrTx/>
              <a:buSzTx/>
              <a:buFont typeface="Wingdings" pitchFamily="2" charset="2"/>
              <a:buChar char="q"/>
              <a:tabLst>
                <a:tab pos="790575" algn="l"/>
              </a:tabLst>
            </a:pPr>
            <a:endParaRPr lang="en-US" sz="2000" b="1" dirty="0" smtClean="0">
              <a:latin typeface="Bookman Old Style" pitchFamily="18" charset="0"/>
              <a:ea typeface="Calibri" pitchFamily="34" charset="0"/>
              <a:cs typeface="Times New Roman" pitchFamily="18" charset="0"/>
            </a:endParaRPr>
          </a:p>
          <a:p>
            <a:pPr marL="341313" marR="0" lvl="0" indent="-341313" algn="just" defTabSz="914400" rtl="0" eaLnBrk="0" fontAlgn="base" latinLnBrk="0" hangingPunct="0">
              <a:lnSpc>
                <a:spcPct val="100000"/>
              </a:lnSpc>
              <a:spcBef>
                <a:spcPct val="0"/>
              </a:spcBef>
              <a:spcAft>
                <a:spcPct val="0"/>
              </a:spcAft>
              <a:buClrTx/>
              <a:buSzTx/>
              <a:buFont typeface="Wingdings" pitchFamily="2" charset="2"/>
              <a:buChar char="q"/>
              <a:tabLst>
                <a:tab pos="790575" algn="l"/>
              </a:tabLst>
            </a:pPr>
            <a:r>
              <a:rPr kumimoji="0" lang="en-US" sz="2000" b="1" i="0" u="none" strike="noStrike" cap="none" normalizeH="0" baseline="0" dirty="0" smtClean="0">
                <a:ln>
                  <a:noFill/>
                </a:ln>
                <a:solidFill>
                  <a:schemeClr val="tx1"/>
                </a:solidFill>
                <a:effectLst/>
                <a:latin typeface="Bookman Old Style" pitchFamily="18" charset="0"/>
                <a:ea typeface="Calibri" pitchFamily="34" charset="0"/>
                <a:cs typeface="Times New Roman" pitchFamily="18" charset="0"/>
              </a:rPr>
              <a:t>Expanding role of WTO in determining the trends of world economy</a:t>
            </a:r>
            <a:r>
              <a:rPr kumimoji="0" lang="en-US" sz="2000" b="1" i="0" u="none" strike="noStrike" cap="none" normalizeH="0" dirty="0" smtClean="0">
                <a:ln>
                  <a:noFill/>
                </a:ln>
                <a:solidFill>
                  <a:schemeClr val="tx1"/>
                </a:solidFill>
                <a:effectLst/>
                <a:latin typeface="Bookman Old Style" pitchFamily="18" charset="0"/>
                <a:ea typeface="Calibri" pitchFamily="34" charset="0"/>
                <a:cs typeface="Times New Roman" pitchFamily="18" charset="0"/>
              </a:rPr>
              <a:t> </a:t>
            </a:r>
            <a:r>
              <a:rPr kumimoji="0" lang="en-US" sz="2000" b="1" i="0" u="none" strike="noStrike" cap="none" normalizeH="0" baseline="0" dirty="0" smtClean="0">
                <a:ln>
                  <a:noFill/>
                </a:ln>
                <a:solidFill>
                  <a:schemeClr val="tx1"/>
                </a:solidFill>
                <a:effectLst/>
                <a:latin typeface="Bookman Old Style" pitchFamily="18" charset="0"/>
                <a:ea typeface="Calibri" pitchFamily="34" charset="0"/>
                <a:cs typeface="Times New Roman" pitchFamily="18" charset="0"/>
              </a:rPr>
              <a:t>cast its shadow on higher education.</a:t>
            </a:r>
            <a:r>
              <a:rPr kumimoji="0" lang="en-US" sz="2000" b="1" i="0" u="none" strike="noStrike" cap="none" normalizeH="0" baseline="0" dirty="0" smtClean="0">
                <a:ln>
                  <a:noFill/>
                </a:ln>
                <a:solidFill>
                  <a:schemeClr val="tx1"/>
                </a:solidFill>
                <a:effectLst/>
                <a:latin typeface="Bookman Old Style" pitchFamily="18" charset="0"/>
              </a:rPr>
              <a:t> </a:t>
            </a:r>
          </a:p>
        </p:txBody>
      </p:sp>
      <p:sp>
        <p:nvSpPr>
          <p:cNvPr id="4" name="Rectangle 3"/>
          <p:cNvSpPr/>
          <p:nvPr/>
        </p:nvSpPr>
        <p:spPr>
          <a:xfrm>
            <a:off x="1752600" y="685800"/>
            <a:ext cx="5715000" cy="46166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2400" b="1" dirty="0" smtClean="0">
                <a:latin typeface="Bookman Old Style" pitchFamily="18" charset="0"/>
              </a:rPr>
              <a:t>WHO DETERMINES EDUCATION </a:t>
            </a:r>
            <a:endParaRPr lang="en-US" sz="2400" b="1" dirty="0">
              <a:latin typeface="Bookman Old Style" pitchFamily="18" charset="0"/>
            </a:endParaRPr>
          </a:p>
        </p:txBody>
      </p:sp>
    </p:spTree>
  </p:cSld>
  <p:clrMapOvr>
    <a:masterClrMapping/>
  </p:clrMapOvr>
  <p:transition>
    <p:wheel spokes="2"/>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lum bright="40000"/>
          </a:blip>
          <a:srcRect/>
          <a:stretch>
            <a:fillRect/>
          </a:stretch>
        </p:blipFill>
        <p:spPr bwMode="auto">
          <a:xfrm>
            <a:off x="838201" y="632252"/>
            <a:ext cx="7467600" cy="5593493"/>
          </a:xfrm>
          <a:prstGeom prst="rect">
            <a:avLst/>
          </a:prstGeom>
          <a:noFill/>
          <a:ln w="9525">
            <a:noFill/>
            <a:miter lim="800000"/>
            <a:headEnd/>
            <a:tailEnd/>
          </a:ln>
        </p:spPr>
      </p:pic>
      <p:sp>
        <p:nvSpPr>
          <p:cNvPr id="2" name="Rectangle 1"/>
          <p:cNvSpPr/>
          <p:nvPr/>
        </p:nvSpPr>
        <p:spPr>
          <a:xfrm>
            <a:off x="838200" y="1781413"/>
            <a:ext cx="7391400" cy="4401205"/>
          </a:xfrm>
          <a:prstGeom prst="rect">
            <a:avLst/>
          </a:prstGeom>
        </p:spPr>
        <p:txBody>
          <a:bodyPr wrap="square">
            <a:spAutoFit/>
          </a:bodyPr>
          <a:lstStyle/>
          <a:p>
            <a:pPr marL="341313" indent="-341313" algn="just">
              <a:buFont typeface="Wingdings" pitchFamily="2" charset="2"/>
              <a:buChar char="q"/>
            </a:pPr>
            <a:r>
              <a:rPr lang="en-US" sz="2000" b="1" dirty="0" smtClean="0">
                <a:latin typeface="Bookman Old Style" pitchFamily="18" charset="0"/>
              </a:rPr>
              <a:t>Information </a:t>
            </a:r>
            <a:r>
              <a:rPr lang="en-US" sz="2000" b="1" dirty="0">
                <a:latin typeface="Bookman Old Style" pitchFamily="18" charset="0"/>
              </a:rPr>
              <a:t>at the press of a button. </a:t>
            </a:r>
            <a:endParaRPr lang="en-US" sz="2000" b="1" dirty="0" smtClean="0">
              <a:latin typeface="Bookman Old Style" pitchFamily="18" charset="0"/>
            </a:endParaRPr>
          </a:p>
          <a:p>
            <a:pPr marL="341313" indent="-341313" algn="just">
              <a:buFont typeface="Wingdings" pitchFamily="2" charset="2"/>
              <a:buChar char="q"/>
            </a:pPr>
            <a:endParaRPr lang="en-US" sz="2000" b="1" dirty="0" smtClean="0">
              <a:latin typeface="Bookman Old Style" pitchFamily="18" charset="0"/>
            </a:endParaRPr>
          </a:p>
          <a:p>
            <a:pPr marL="341313" indent="-341313" algn="just">
              <a:buFont typeface="Wingdings" pitchFamily="2" charset="2"/>
              <a:buChar char="q"/>
            </a:pPr>
            <a:r>
              <a:rPr lang="en-US" sz="2000" b="1" dirty="0" smtClean="0">
                <a:latin typeface="Bookman Old Style" pitchFamily="18" charset="0"/>
              </a:rPr>
              <a:t>ICT </a:t>
            </a:r>
            <a:r>
              <a:rPr lang="en-US" sz="2000" b="1" dirty="0">
                <a:latin typeface="Bookman Old Style" pitchFamily="18" charset="0"/>
              </a:rPr>
              <a:t>revolution has changed the way world behaves and thinks</a:t>
            </a:r>
            <a:r>
              <a:rPr lang="en-US" sz="2000" b="1" dirty="0" smtClean="0">
                <a:latin typeface="Bookman Old Style" pitchFamily="18" charset="0"/>
              </a:rPr>
              <a:t>.</a:t>
            </a:r>
          </a:p>
          <a:p>
            <a:pPr marL="341313" indent="-341313" algn="just">
              <a:buFont typeface="Wingdings" pitchFamily="2" charset="2"/>
              <a:buChar char="q"/>
            </a:pPr>
            <a:endParaRPr lang="en-US" sz="2000" b="1" dirty="0" smtClean="0">
              <a:latin typeface="Bookman Old Style" pitchFamily="18" charset="0"/>
            </a:endParaRPr>
          </a:p>
          <a:p>
            <a:pPr marL="341313" indent="-341313" algn="just">
              <a:buFont typeface="Wingdings" pitchFamily="2" charset="2"/>
              <a:buChar char="q"/>
            </a:pPr>
            <a:r>
              <a:rPr lang="en-US" sz="2000" b="1" dirty="0" smtClean="0">
                <a:latin typeface="Bookman Old Style" pitchFamily="18" charset="0"/>
              </a:rPr>
              <a:t>School </a:t>
            </a:r>
            <a:r>
              <a:rPr lang="en-US" sz="2000" b="1" dirty="0">
                <a:latin typeface="Bookman Old Style" pitchFamily="18" charset="0"/>
              </a:rPr>
              <a:t>children access the Internet for </a:t>
            </a:r>
            <a:r>
              <a:rPr lang="en-US" sz="2000" b="1" dirty="0" smtClean="0">
                <a:latin typeface="Bookman Old Style" pitchFamily="18" charset="0"/>
              </a:rPr>
              <a:t>homework. Academicians </a:t>
            </a:r>
            <a:r>
              <a:rPr lang="en-US" sz="2000" b="1" dirty="0">
                <a:latin typeface="Bookman Old Style" pitchFamily="18" charset="0"/>
              </a:rPr>
              <a:t>have started skipping </a:t>
            </a:r>
            <a:r>
              <a:rPr lang="en-US" sz="2000" b="1" dirty="0" smtClean="0">
                <a:latin typeface="Bookman Old Style" pitchFamily="18" charset="0"/>
              </a:rPr>
              <a:t>libraries. They access to read, print, save </a:t>
            </a:r>
            <a:r>
              <a:rPr lang="en-US" sz="2000" b="1" dirty="0">
                <a:latin typeface="Bookman Old Style" pitchFamily="18" charset="0"/>
              </a:rPr>
              <a:t>or </a:t>
            </a:r>
            <a:r>
              <a:rPr lang="en-US" sz="2000" b="1" dirty="0" smtClean="0">
                <a:latin typeface="Bookman Old Style" pitchFamily="18" charset="0"/>
              </a:rPr>
              <a:t>to forward </a:t>
            </a:r>
            <a:r>
              <a:rPr lang="en-US" sz="2000" b="1" dirty="0">
                <a:latin typeface="Bookman Old Style" pitchFamily="18" charset="0"/>
              </a:rPr>
              <a:t>it to others</a:t>
            </a:r>
            <a:r>
              <a:rPr lang="en-US" sz="2000" b="1" dirty="0" smtClean="0">
                <a:latin typeface="Bookman Old Style" pitchFamily="18" charset="0"/>
              </a:rPr>
              <a:t>.</a:t>
            </a:r>
          </a:p>
          <a:p>
            <a:pPr marL="341313" indent="-341313" algn="just">
              <a:buFont typeface="Wingdings" pitchFamily="2" charset="2"/>
              <a:buChar char="q"/>
            </a:pPr>
            <a:endParaRPr lang="en-US" sz="2000" b="1" dirty="0" smtClean="0">
              <a:latin typeface="Bookman Old Style" pitchFamily="18" charset="0"/>
            </a:endParaRPr>
          </a:p>
          <a:p>
            <a:pPr marL="341313" indent="-341313" algn="just">
              <a:buFont typeface="Wingdings" pitchFamily="2" charset="2"/>
              <a:buChar char="q"/>
            </a:pPr>
            <a:r>
              <a:rPr lang="en-US" sz="2000" b="1" dirty="0" smtClean="0">
                <a:latin typeface="Bookman Old Style" pitchFamily="18" charset="0"/>
              </a:rPr>
              <a:t>Class </a:t>
            </a:r>
            <a:r>
              <a:rPr lang="en-US" sz="2000" b="1" dirty="0">
                <a:latin typeface="Bookman Old Style" pitchFamily="18" charset="0"/>
              </a:rPr>
              <a:t>room teachings are on the wane</a:t>
            </a:r>
            <a:r>
              <a:rPr lang="en-US" sz="2000" b="1" dirty="0" smtClean="0">
                <a:latin typeface="Bookman Old Style" pitchFamily="18" charset="0"/>
              </a:rPr>
              <a:t>.</a:t>
            </a:r>
          </a:p>
          <a:p>
            <a:pPr marL="341313" indent="-341313" algn="just">
              <a:buFont typeface="Wingdings" pitchFamily="2" charset="2"/>
              <a:buChar char="q"/>
            </a:pPr>
            <a:endParaRPr lang="en-US" sz="2000" b="1" dirty="0" smtClean="0">
              <a:latin typeface="Bookman Old Style" pitchFamily="18" charset="0"/>
            </a:endParaRPr>
          </a:p>
          <a:p>
            <a:pPr marL="341313" indent="-341313" algn="just">
              <a:buFont typeface="Wingdings" pitchFamily="2" charset="2"/>
              <a:buChar char="q"/>
            </a:pPr>
            <a:r>
              <a:rPr lang="en-US" sz="2000" b="1" dirty="0" smtClean="0">
                <a:latin typeface="Bookman Old Style" pitchFamily="18" charset="0"/>
              </a:rPr>
              <a:t>Teachers </a:t>
            </a:r>
            <a:r>
              <a:rPr lang="en-US" sz="2000" b="1" dirty="0">
                <a:latin typeface="Bookman Old Style" pitchFamily="18" charset="0"/>
              </a:rPr>
              <a:t>prefer </a:t>
            </a:r>
            <a:r>
              <a:rPr lang="en-US" sz="2000" b="1" dirty="0" smtClean="0">
                <a:latin typeface="Bookman Old Style" pitchFamily="18" charset="0"/>
              </a:rPr>
              <a:t>online teaching and students – teacher get connected through e-mails. </a:t>
            </a:r>
            <a:endParaRPr lang="en-US" sz="2000" b="1" dirty="0">
              <a:latin typeface="Bookman Old Style" pitchFamily="18" charset="0"/>
            </a:endParaRPr>
          </a:p>
        </p:txBody>
      </p:sp>
      <p:sp>
        <p:nvSpPr>
          <p:cNvPr id="4" name="Rectangle 3"/>
          <p:cNvSpPr/>
          <p:nvPr/>
        </p:nvSpPr>
        <p:spPr>
          <a:xfrm>
            <a:off x="1676400" y="990600"/>
            <a:ext cx="5791200" cy="46166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2400" b="1" dirty="0" smtClean="0">
                <a:latin typeface="Bookman Old Style" pitchFamily="18" charset="0"/>
              </a:rPr>
              <a:t>CHANGES BY ICT REVOLUTION</a:t>
            </a:r>
            <a:endParaRPr lang="en-US" sz="2400" b="1" dirty="0">
              <a:latin typeface="Bookman Old Style" pitchFamily="18" charset="0"/>
            </a:endParaRPr>
          </a:p>
        </p:txBody>
      </p:sp>
    </p:spTree>
  </p:cSld>
  <p:clrMapOvr>
    <a:masterClrMapping/>
  </p:clrMapOvr>
  <p:transition>
    <p:wheel spokes="2"/>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lum bright="40000" contrast="40000"/>
          </a:blip>
          <a:srcRect/>
          <a:stretch>
            <a:fillRect/>
          </a:stretch>
        </p:blipFill>
        <p:spPr bwMode="auto">
          <a:xfrm>
            <a:off x="990600" y="1771650"/>
            <a:ext cx="7162800" cy="4457701"/>
          </a:xfrm>
          <a:prstGeom prst="rect">
            <a:avLst/>
          </a:prstGeom>
          <a:noFill/>
          <a:ln w="9525">
            <a:noFill/>
            <a:miter lim="800000"/>
            <a:headEnd/>
            <a:tailEnd/>
          </a:ln>
        </p:spPr>
      </p:pic>
      <p:sp>
        <p:nvSpPr>
          <p:cNvPr id="2" name="Rectangle 1"/>
          <p:cNvSpPr/>
          <p:nvPr/>
        </p:nvSpPr>
        <p:spPr>
          <a:xfrm>
            <a:off x="1219200" y="2160925"/>
            <a:ext cx="6705600" cy="3477875"/>
          </a:xfrm>
          <a:prstGeom prst="rect">
            <a:avLst/>
          </a:prstGeom>
        </p:spPr>
        <p:txBody>
          <a:bodyPr wrap="square">
            <a:spAutoFit/>
          </a:bodyPr>
          <a:lstStyle/>
          <a:p>
            <a:pPr marL="341313" indent="-341313" algn="just">
              <a:buFont typeface="Wingdings" pitchFamily="2" charset="2"/>
              <a:buChar char="q"/>
            </a:pPr>
            <a:r>
              <a:rPr lang="en-US" sz="2000" b="1" dirty="0" smtClean="0">
                <a:latin typeface="Bookman Old Style" pitchFamily="18" charset="0"/>
              </a:rPr>
              <a:t>Traditional </a:t>
            </a:r>
            <a:r>
              <a:rPr lang="en-US" sz="2000" b="1" dirty="0">
                <a:latin typeface="Bookman Old Style" pitchFamily="18" charset="0"/>
              </a:rPr>
              <a:t>Universities still continue with interactive classrooms</a:t>
            </a:r>
            <a:r>
              <a:rPr lang="en-US" sz="2000" b="1" dirty="0" smtClean="0">
                <a:latin typeface="Bookman Old Style" pitchFamily="18" charset="0"/>
              </a:rPr>
              <a:t>.</a:t>
            </a:r>
          </a:p>
          <a:p>
            <a:pPr marL="341313" indent="-341313" algn="just">
              <a:buFont typeface="Wingdings" pitchFamily="2" charset="2"/>
              <a:buChar char="q"/>
            </a:pPr>
            <a:endParaRPr lang="en-US" sz="2000" b="1" dirty="0" smtClean="0">
              <a:latin typeface="Bookman Old Style" pitchFamily="18" charset="0"/>
            </a:endParaRPr>
          </a:p>
          <a:p>
            <a:pPr marL="341313" indent="-341313" algn="just">
              <a:buFont typeface="Wingdings" pitchFamily="2" charset="2"/>
              <a:buChar char="q"/>
            </a:pPr>
            <a:r>
              <a:rPr lang="en-US" sz="2000" b="1" dirty="0" smtClean="0">
                <a:latin typeface="Bookman Old Style" pitchFamily="18" charset="0"/>
              </a:rPr>
              <a:t>Helps </a:t>
            </a:r>
            <a:r>
              <a:rPr lang="en-US" sz="2000" b="1" dirty="0">
                <a:latin typeface="Bookman Old Style" pitchFamily="18" charset="0"/>
              </a:rPr>
              <a:t>developing a personal </a:t>
            </a:r>
            <a:r>
              <a:rPr lang="en-US" sz="2000" b="1" dirty="0" smtClean="0">
                <a:latin typeface="Bookman Old Style" pitchFamily="18" charset="0"/>
              </a:rPr>
              <a:t>bond. </a:t>
            </a:r>
          </a:p>
          <a:p>
            <a:pPr marL="341313" indent="-341313" algn="just">
              <a:buFont typeface="Wingdings" pitchFamily="2" charset="2"/>
              <a:buChar char="q"/>
            </a:pPr>
            <a:endParaRPr lang="en-US" sz="2000" b="1" dirty="0" smtClean="0">
              <a:latin typeface="Bookman Old Style" pitchFamily="18" charset="0"/>
            </a:endParaRPr>
          </a:p>
          <a:p>
            <a:pPr marL="341313" indent="-341313" algn="just">
              <a:buFont typeface="Wingdings" pitchFamily="2" charset="2"/>
              <a:buChar char="q"/>
            </a:pPr>
            <a:r>
              <a:rPr lang="en-US" sz="2000" b="1" dirty="0" smtClean="0">
                <a:latin typeface="Bookman Old Style" pitchFamily="18" charset="0"/>
              </a:rPr>
              <a:t>On-line courses, chat-room </a:t>
            </a:r>
            <a:r>
              <a:rPr lang="en-US" sz="2000" b="1" dirty="0">
                <a:latin typeface="Bookman Old Style" pitchFamily="18" charset="0"/>
              </a:rPr>
              <a:t>discussions might </a:t>
            </a:r>
            <a:r>
              <a:rPr lang="en-US" sz="2000" b="1" dirty="0" smtClean="0">
                <a:latin typeface="Bookman Old Style" pitchFamily="18" charset="0"/>
              </a:rPr>
              <a:t>prove rewarding but it </a:t>
            </a:r>
            <a:r>
              <a:rPr lang="en-US" sz="2000" b="1" dirty="0">
                <a:latin typeface="Bookman Old Style" pitchFamily="18" charset="0"/>
              </a:rPr>
              <a:t>is individual perception</a:t>
            </a:r>
            <a:r>
              <a:rPr lang="en-US" sz="2000" b="1" dirty="0" smtClean="0">
                <a:latin typeface="Bookman Old Style" pitchFamily="18" charset="0"/>
              </a:rPr>
              <a:t>.</a:t>
            </a:r>
          </a:p>
          <a:p>
            <a:pPr marL="341313" indent="-341313" algn="just">
              <a:buFont typeface="Wingdings" pitchFamily="2" charset="2"/>
              <a:buChar char="q"/>
            </a:pPr>
            <a:endParaRPr lang="en-US" sz="2000" b="1" dirty="0" smtClean="0">
              <a:latin typeface="Bookman Old Style" pitchFamily="18" charset="0"/>
            </a:endParaRPr>
          </a:p>
          <a:p>
            <a:pPr marL="341313" indent="-341313" algn="just">
              <a:buFont typeface="Wingdings" pitchFamily="2" charset="2"/>
              <a:buChar char="q"/>
            </a:pPr>
            <a:r>
              <a:rPr lang="en-US" sz="2000" b="1" dirty="0" smtClean="0">
                <a:latin typeface="Bookman Old Style" pitchFamily="18" charset="0"/>
              </a:rPr>
              <a:t>On </a:t>
            </a:r>
            <a:r>
              <a:rPr lang="en-US" sz="2000" b="1" dirty="0">
                <a:latin typeface="Bookman Old Style" pitchFamily="18" charset="0"/>
              </a:rPr>
              <a:t>line transaction and on-line interaction lack the human approach</a:t>
            </a:r>
            <a:r>
              <a:rPr lang="en-US" sz="2000" b="1" dirty="0" smtClean="0">
                <a:latin typeface="Bookman Old Style" pitchFamily="18" charset="0"/>
              </a:rPr>
              <a:t>.</a:t>
            </a:r>
          </a:p>
        </p:txBody>
      </p:sp>
      <p:sp>
        <p:nvSpPr>
          <p:cNvPr id="4" name="Rectangle 3"/>
          <p:cNvSpPr/>
          <p:nvPr/>
        </p:nvSpPr>
        <p:spPr>
          <a:xfrm>
            <a:off x="2438400" y="1066800"/>
            <a:ext cx="4267200" cy="46166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2400" b="1" dirty="0" smtClean="0">
                <a:latin typeface="Bookman Old Style" pitchFamily="18" charset="0"/>
              </a:rPr>
              <a:t>THE HUMAN TOUCH</a:t>
            </a:r>
            <a:endParaRPr lang="en-US" sz="2400" b="1" dirty="0">
              <a:latin typeface="Bookman Old Style" pitchFamily="18" charset="0"/>
            </a:endParaRPr>
          </a:p>
        </p:txBody>
      </p:sp>
    </p:spTree>
  </p:cSld>
  <p:clrMapOvr>
    <a:masterClrMapping/>
  </p:clrMapOvr>
  <p:transition>
    <p:wheel spokes="2"/>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309</TotalTime>
  <Words>1909</Words>
  <Application>Microsoft Office PowerPoint</Application>
  <PresentationFormat>On-screen Show (4:3)</PresentationFormat>
  <Paragraphs>222</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Oriel</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Company>kiit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SCHAND</dc:creator>
  <cp:lastModifiedBy>admin</cp:lastModifiedBy>
  <cp:revision>74</cp:revision>
  <dcterms:created xsi:type="dcterms:W3CDTF">2011-05-27T07:02:05Z</dcterms:created>
  <dcterms:modified xsi:type="dcterms:W3CDTF">2011-05-29T17:48:25Z</dcterms:modified>
</cp:coreProperties>
</file>