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84" r:id="rId3"/>
    <p:sldId id="272" r:id="rId4"/>
    <p:sldId id="273" r:id="rId5"/>
    <p:sldId id="275" r:id="rId6"/>
    <p:sldId id="285" r:id="rId7"/>
    <p:sldId id="276" r:id="rId8"/>
    <p:sldId id="277" r:id="rId9"/>
    <p:sldId id="282" r:id="rId10"/>
    <p:sldId id="278" r:id="rId11"/>
    <p:sldId id="280" r:id="rId12"/>
    <p:sldId id="279" r:id="rId13"/>
    <p:sldId id="283" r:id="rId14"/>
    <p:sldId id="256" r:id="rId15"/>
    <p:sldId id="257" r:id="rId16"/>
    <p:sldId id="258" r:id="rId17"/>
    <p:sldId id="259" r:id="rId18"/>
    <p:sldId id="270" r:id="rId19"/>
    <p:sldId id="286" r:id="rId20"/>
    <p:sldId id="260" r:id="rId21"/>
    <p:sldId id="271"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82"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C22A2CD-A76F-4011-8DEE-C7D27D4AC3D5}" type="datetimeFigureOut">
              <a:rPr lang="tr-TR" smtClean="0"/>
              <a:pPr/>
              <a:t>04.06.2011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2EAA82-12BF-454C-A5D9-5430964FDAE4}" type="slidenum">
              <a:rPr lang="tr-TR" smtClean="0"/>
              <a:pPr/>
              <a:t>‹#›</a:t>
            </a:fld>
            <a:endParaRPr lang="tr-TR"/>
          </a:p>
        </p:txBody>
      </p:sp>
    </p:spTree>
    <p:extLst>
      <p:ext uri="{BB962C8B-B14F-4D97-AF65-F5344CB8AC3E}">
        <p14:creationId xmlns="" xmlns:p14="http://schemas.microsoft.com/office/powerpoint/2010/main" val="1906837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C22A2CD-A76F-4011-8DEE-C7D27D4AC3D5}" type="datetimeFigureOut">
              <a:rPr lang="tr-TR" smtClean="0"/>
              <a:pPr/>
              <a:t>04.06.2011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2EAA82-12BF-454C-A5D9-5430964FDAE4}" type="slidenum">
              <a:rPr lang="tr-TR" smtClean="0"/>
              <a:pPr/>
              <a:t>‹#›</a:t>
            </a:fld>
            <a:endParaRPr lang="tr-TR"/>
          </a:p>
        </p:txBody>
      </p:sp>
    </p:spTree>
    <p:extLst>
      <p:ext uri="{BB962C8B-B14F-4D97-AF65-F5344CB8AC3E}">
        <p14:creationId xmlns="" xmlns:p14="http://schemas.microsoft.com/office/powerpoint/2010/main" val="4035151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C22A2CD-A76F-4011-8DEE-C7D27D4AC3D5}" type="datetimeFigureOut">
              <a:rPr lang="tr-TR" smtClean="0"/>
              <a:pPr/>
              <a:t>04.06.2011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2EAA82-12BF-454C-A5D9-5430964FDAE4}" type="slidenum">
              <a:rPr lang="tr-TR" smtClean="0"/>
              <a:pPr/>
              <a:t>‹#›</a:t>
            </a:fld>
            <a:endParaRPr lang="tr-TR"/>
          </a:p>
        </p:txBody>
      </p:sp>
    </p:spTree>
    <p:extLst>
      <p:ext uri="{BB962C8B-B14F-4D97-AF65-F5344CB8AC3E}">
        <p14:creationId xmlns="" xmlns:p14="http://schemas.microsoft.com/office/powerpoint/2010/main" val="321215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C22A2CD-A76F-4011-8DEE-C7D27D4AC3D5}" type="datetimeFigureOut">
              <a:rPr lang="tr-TR" smtClean="0"/>
              <a:pPr/>
              <a:t>04.06.2011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2EAA82-12BF-454C-A5D9-5430964FDAE4}" type="slidenum">
              <a:rPr lang="tr-TR" smtClean="0"/>
              <a:pPr/>
              <a:t>‹#›</a:t>
            </a:fld>
            <a:endParaRPr lang="tr-TR"/>
          </a:p>
        </p:txBody>
      </p:sp>
    </p:spTree>
    <p:extLst>
      <p:ext uri="{BB962C8B-B14F-4D97-AF65-F5344CB8AC3E}">
        <p14:creationId xmlns="" xmlns:p14="http://schemas.microsoft.com/office/powerpoint/2010/main" val="209587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C22A2CD-A76F-4011-8DEE-C7D27D4AC3D5}" type="datetimeFigureOut">
              <a:rPr lang="tr-TR" smtClean="0"/>
              <a:pPr/>
              <a:t>04.06.2011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2EAA82-12BF-454C-A5D9-5430964FDAE4}" type="slidenum">
              <a:rPr lang="tr-TR" smtClean="0"/>
              <a:pPr/>
              <a:t>‹#›</a:t>
            </a:fld>
            <a:endParaRPr lang="tr-TR"/>
          </a:p>
        </p:txBody>
      </p:sp>
    </p:spTree>
    <p:extLst>
      <p:ext uri="{BB962C8B-B14F-4D97-AF65-F5344CB8AC3E}">
        <p14:creationId xmlns="" xmlns:p14="http://schemas.microsoft.com/office/powerpoint/2010/main" val="2503585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C22A2CD-A76F-4011-8DEE-C7D27D4AC3D5}" type="datetimeFigureOut">
              <a:rPr lang="tr-TR" smtClean="0"/>
              <a:pPr/>
              <a:t>04.06.2011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B2EAA82-12BF-454C-A5D9-5430964FDAE4}" type="slidenum">
              <a:rPr lang="tr-TR" smtClean="0"/>
              <a:pPr/>
              <a:t>‹#›</a:t>
            </a:fld>
            <a:endParaRPr lang="tr-TR"/>
          </a:p>
        </p:txBody>
      </p:sp>
    </p:spTree>
    <p:extLst>
      <p:ext uri="{BB962C8B-B14F-4D97-AF65-F5344CB8AC3E}">
        <p14:creationId xmlns="" xmlns:p14="http://schemas.microsoft.com/office/powerpoint/2010/main" val="52593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C22A2CD-A76F-4011-8DEE-C7D27D4AC3D5}" type="datetimeFigureOut">
              <a:rPr lang="tr-TR" smtClean="0"/>
              <a:pPr/>
              <a:t>04.06.2011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B2EAA82-12BF-454C-A5D9-5430964FDAE4}" type="slidenum">
              <a:rPr lang="tr-TR" smtClean="0"/>
              <a:pPr/>
              <a:t>‹#›</a:t>
            </a:fld>
            <a:endParaRPr lang="tr-TR"/>
          </a:p>
        </p:txBody>
      </p:sp>
    </p:spTree>
    <p:extLst>
      <p:ext uri="{BB962C8B-B14F-4D97-AF65-F5344CB8AC3E}">
        <p14:creationId xmlns="" xmlns:p14="http://schemas.microsoft.com/office/powerpoint/2010/main" val="286151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C22A2CD-A76F-4011-8DEE-C7D27D4AC3D5}" type="datetimeFigureOut">
              <a:rPr lang="tr-TR" smtClean="0"/>
              <a:pPr/>
              <a:t>04.06.2011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B2EAA82-12BF-454C-A5D9-5430964FDAE4}" type="slidenum">
              <a:rPr lang="tr-TR" smtClean="0"/>
              <a:pPr/>
              <a:t>‹#›</a:t>
            </a:fld>
            <a:endParaRPr lang="tr-TR"/>
          </a:p>
        </p:txBody>
      </p:sp>
    </p:spTree>
    <p:extLst>
      <p:ext uri="{BB962C8B-B14F-4D97-AF65-F5344CB8AC3E}">
        <p14:creationId xmlns="" xmlns:p14="http://schemas.microsoft.com/office/powerpoint/2010/main" val="950340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C22A2CD-A76F-4011-8DEE-C7D27D4AC3D5}" type="datetimeFigureOut">
              <a:rPr lang="tr-TR" smtClean="0"/>
              <a:pPr/>
              <a:t>04.06.2011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B2EAA82-12BF-454C-A5D9-5430964FDAE4}" type="slidenum">
              <a:rPr lang="tr-TR" smtClean="0"/>
              <a:pPr/>
              <a:t>‹#›</a:t>
            </a:fld>
            <a:endParaRPr lang="tr-TR"/>
          </a:p>
        </p:txBody>
      </p:sp>
    </p:spTree>
    <p:extLst>
      <p:ext uri="{BB962C8B-B14F-4D97-AF65-F5344CB8AC3E}">
        <p14:creationId xmlns="" xmlns:p14="http://schemas.microsoft.com/office/powerpoint/2010/main" val="2961192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C22A2CD-A76F-4011-8DEE-C7D27D4AC3D5}" type="datetimeFigureOut">
              <a:rPr lang="tr-TR" smtClean="0"/>
              <a:pPr/>
              <a:t>04.06.2011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B2EAA82-12BF-454C-A5D9-5430964FDAE4}" type="slidenum">
              <a:rPr lang="tr-TR" smtClean="0"/>
              <a:pPr/>
              <a:t>‹#›</a:t>
            </a:fld>
            <a:endParaRPr lang="tr-TR"/>
          </a:p>
        </p:txBody>
      </p:sp>
    </p:spTree>
    <p:extLst>
      <p:ext uri="{BB962C8B-B14F-4D97-AF65-F5344CB8AC3E}">
        <p14:creationId xmlns="" xmlns:p14="http://schemas.microsoft.com/office/powerpoint/2010/main" val="1610587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C22A2CD-A76F-4011-8DEE-C7D27D4AC3D5}" type="datetimeFigureOut">
              <a:rPr lang="tr-TR" smtClean="0"/>
              <a:pPr/>
              <a:t>04.06.2011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B2EAA82-12BF-454C-A5D9-5430964FDAE4}" type="slidenum">
              <a:rPr lang="tr-TR" smtClean="0"/>
              <a:pPr/>
              <a:t>‹#›</a:t>
            </a:fld>
            <a:endParaRPr lang="tr-TR"/>
          </a:p>
        </p:txBody>
      </p:sp>
    </p:spTree>
    <p:extLst>
      <p:ext uri="{BB962C8B-B14F-4D97-AF65-F5344CB8AC3E}">
        <p14:creationId xmlns="" xmlns:p14="http://schemas.microsoft.com/office/powerpoint/2010/main" val="1509999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22A2CD-A76F-4011-8DEE-C7D27D4AC3D5}" type="datetimeFigureOut">
              <a:rPr lang="tr-TR" smtClean="0"/>
              <a:pPr/>
              <a:t>04.06.2011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EAA82-12BF-454C-A5D9-5430964FDAE4}" type="slidenum">
              <a:rPr lang="tr-TR" smtClean="0"/>
              <a:pPr/>
              <a:t>‹#›</a:t>
            </a:fld>
            <a:endParaRPr lang="tr-TR"/>
          </a:p>
        </p:txBody>
      </p:sp>
    </p:spTree>
    <p:extLst>
      <p:ext uri="{BB962C8B-B14F-4D97-AF65-F5344CB8AC3E}">
        <p14:creationId xmlns="" xmlns:p14="http://schemas.microsoft.com/office/powerpoint/2010/main" val="1952748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t>Abdullah </a:t>
            </a:r>
            <a:r>
              <a:rPr lang="en-US" sz="5400" dirty="0" err="1" smtClean="0"/>
              <a:t>Yava</a:t>
            </a:r>
            <a:r>
              <a:rPr lang="tr-TR" sz="5400" dirty="0" smtClean="0"/>
              <a:t>ş</a:t>
            </a:r>
            <a:r>
              <a:rPr lang="en-US" dirty="0" smtClean="0"/>
              <a:t/>
            </a:r>
            <a:br>
              <a:rPr lang="en-US" dirty="0" smtClean="0"/>
            </a:br>
            <a:r>
              <a:rPr lang="en-US" sz="3200" dirty="0" smtClean="0"/>
              <a:t>Rector, International Antalya University</a:t>
            </a:r>
            <a:endParaRPr lang="en-US" dirty="0"/>
          </a:p>
        </p:txBody>
      </p:sp>
      <p:sp>
        <p:nvSpPr>
          <p:cNvPr id="5" name="Subtitle 4"/>
          <p:cNvSpPr>
            <a:spLocks noGrp="1"/>
          </p:cNvSpPr>
          <p:nvPr>
            <p:ph type="subTitle" idx="1"/>
          </p:nvPr>
        </p:nvSpPr>
        <p:spPr/>
        <p:txBody>
          <a:bodyPr/>
          <a:lstStyle/>
          <a:p>
            <a:r>
              <a:rPr lang="en-US" sz="1800" b="1" dirty="0" smtClean="0"/>
              <a:t>Prepared for the 2nd Eurasian Silk Road Universities Convention</a:t>
            </a:r>
            <a:br>
              <a:rPr lang="en-US" sz="1800" b="1" dirty="0" smtClean="0"/>
            </a:br>
            <a:r>
              <a:rPr lang="en-US" sz="1800" b="1" dirty="0" smtClean="0"/>
              <a:t>Erzurum, June 2011</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International Antalya University:</a:t>
            </a:r>
            <a:br>
              <a:rPr lang="en-US" dirty="0" smtClean="0"/>
            </a:br>
            <a:r>
              <a:rPr lang="en-US" dirty="0" smtClean="0"/>
              <a:t>A </a:t>
            </a:r>
            <a:r>
              <a:rPr lang="en-US" dirty="0" smtClean="0"/>
              <a:t>compelling case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consider university education to be one of the most critical investments in one’s life. </a:t>
            </a:r>
            <a:r>
              <a:rPr lang="en-US" dirty="0"/>
              <a:t> </a:t>
            </a:r>
            <a:r>
              <a:rPr lang="en-US" dirty="0" smtClean="0"/>
              <a:t>With this in mind, we offer:</a:t>
            </a:r>
          </a:p>
          <a:p>
            <a:r>
              <a:rPr lang="en-US" dirty="0" smtClean="0"/>
              <a:t>outstanding faculty coming from world-renown universities</a:t>
            </a:r>
          </a:p>
          <a:p>
            <a:r>
              <a:rPr lang="en-US" dirty="0" smtClean="0"/>
              <a:t>a campus furnished with state-of-the-art facilities</a:t>
            </a:r>
          </a:p>
          <a:p>
            <a:r>
              <a:rPr lang="en-US" dirty="0" smtClean="0"/>
              <a:t>strong connection to the world of business</a:t>
            </a:r>
          </a:p>
          <a:p>
            <a:r>
              <a:rPr lang="en-US" dirty="0" smtClean="0">
                <a:solidFill>
                  <a:srgbClr val="7030A0"/>
                </a:solidFill>
              </a:rPr>
              <a:t>a multi cultural environment consisting of international students coming from all corners of the globe</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Most important of all</a:t>
            </a:r>
            <a:endParaRPr lang="en-US" dirty="0"/>
          </a:p>
        </p:txBody>
      </p:sp>
      <p:sp>
        <p:nvSpPr>
          <p:cNvPr id="3" name="Content Placeholder 2"/>
          <p:cNvSpPr>
            <a:spLocks noGrp="1"/>
          </p:cNvSpPr>
          <p:nvPr>
            <p:ph idx="1"/>
          </p:nvPr>
        </p:nvSpPr>
        <p:spPr/>
        <p:txBody>
          <a:bodyPr/>
          <a:lstStyle/>
          <a:p>
            <a:r>
              <a:rPr lang="en-US" dirty="0" smtClean="0"/>
              <a:t>Our students will have the opportunity to spend the most beautiful years of their lives in a very colorful and multi-cultural environment</a:t>
            </a:r>
          </a:p>
          <a:p>
            <a:pPr lvl="1"/>
            <a:r>
              <a:rPr lang="en-US" dirty="0" smtClean="0"/>
              <a:t>Crucial asset in today’s global world</a:t>
            </a:r>
          </a:p>
          <a:p>
            <a:r>
              <a:rPr lang="en-US" dirty="0" smtClean="0"/>
              <a:t>and they will be able to do so in Antalya, one of the most beautiful cities, if not the most beautiful city, in the world.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 region, the right time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We aim to immerse our students in a truly international environment that will provide them with an invaluable network of classmates coming from the </a:t>
            </a:r>
            <a:r>
              <a:rPr lang="en-US" dirty="0" smtClean="0">
                <a:solidFill>
                  <a:srgbClr val="FF0000"/>
                </a:solidFill>
              </a:rPr>
              <a:t>emerging economies</a:t>
            </a:r>
            <a:r>
              <a:rPr lang="en-US" dirty="0" smtClean="0"/>
              <a:t> of Central Asia, Russia, the Middle East, Africa and Southeastern Europe.</a:t>
            </a:r>
          </a:p>
          <a:p>
            <a:r>
              <a:rPr lang="en-US" dirty="0" smtClean="0"/>
              <a:t>Universities in the region need to lead, not lag, globalization.</a:t>
            </a:r>
          </a:p>
          <a:p>
            <a:r>
              <a:rPr lang="en-US" dirty="0" smtClean="0"/>
              <a:t>Why is Turkey ripe for this challenge</a:t>
            </a:r>
            <a:r>
              <a:rPr lang="en-US" dirty="0" smtClean="0"/>
              <a:t>?</a:t>
            </a:r>
          </a:p>
          <a:p>
            <a:pPr lvl="1"/>
            <a:r>
              <a:rPr lang="en-US" dirty="0" smtClean="0"/>
              <a:t>Rising economic and political center of influence</a:t>
            </a:r>
          </a:p>
          <a:p>
            <a:pPr lvl="1"/>
            <a:r>
              <a:rPr lang="en-US" dirty="0" smtClean="0"/>
              <a:t>Freedom of expression</a:t>
            </a:r>
          </a:p>
          <a:p>
            <a:pPr lvl="1"/>
            <a:r>
              <a:rPr lang="en-US" dirty="0" smtClean="0"/>
              <a:t>Human capital</a:t>
            </a:r>
          </a:p>
          <a:p>
            <a:pPr lvl="1"/>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pillars of Building an International University</a:t>
            </a:r>
            <a:endParaRPr lang="en-US" dirty="0"/>
          </a:p>
        </p:txBody>
      </p:sp>
      <p:sp>
        <p:nvSpPr>
          <p:cNvPr id="3" name="Content Placeholder 2"/>
          <p:cNvSpPr>
            <a:spLocks noGrp="1"/>
          </p:cNvSpPr>
          <p:nvPr>
            <p:ph idx="1"/>
          </p:nvPr>
        </p:nvSpPr>
        <p:spPr/>
        <p:txBody>
          <a:bodyPr/>
          <a:lstStyle/>
          <a:p>
            <a:r>
              <a:rPr lang="en-US" dirty="0" smtClean="0"/>
              <a:t>International Students</a:t>
            </a:r>
          </a:p>
          <a:p>
            <a:r>
              <a:rPr lang="en-US" dirty="0" smtClean="0"/>
              <a:t>International Faculty</a:t>
            </a:r>
          </a:p>
          <a:p>
            <a:r>
              <a:rPr lang="en-US" dirty="0" smtClean="0"/>
              <a:t>International </a:t>
            </a:r>
            <a:r>
              <a:rPr lang="en-US" dirty="0" smtClean="0"/>
              <a:t>Curriculum + mind set </a:t>
            </a:r>
          </a:p>
          <a:p>
            <a:r>
              <a:rPr lang="en-US" dirty="0" smtClean="0"/>
              <a:t>“International” board of </a:t>
            </a:r>
            <a:r>
              <a:rPr lang="en-US" dirty="0" smtClean="0"/>
              <a:t>trustees</a:t>
            </a:r>
          </a:p>
          <a:p>
            <a:r>
              <a:rPr lang="en-US" dirty="0" smtClean="0"/>
              <a:t>International </a:t>
            </a:r>
            <a:r>
              <a:rPr lang="en-US" dirty="0" smtClean="0"/>
              <a:t>Location</a:t>
            </a:r>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357327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730041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78043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11625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1143000"/>
          </a:xfrm>
        </p:spPr>
        <p:txBody>
          <a:bodyPr>
            <a:normAutofit fontScale="90000"/>
          </a:bodyPr>
          <a:lstStyle/>
          <a:p>
            <a:r>
              <a:rPr lang="en-US" b="1" dirty="0" smtClean="0"/>
              <a:t>A global city for a global university</a:t>
            </a:r>
            <a:br>
              <a:rPr lang="en-US" b="1" dirty="0" smtClean="0"/>
            </a:b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Location </a:t>
            </a:r>
            <a:r>
              <a:rPr lang="en-US" dirty="0" err="1" smtClean="0"/>
              <a:t>L</a:t>
            </a:r>
            <a:r>
              <a:rPr lang="en-US" dirty="0" err="1" smtClean="0"/>
              <a:t>ocation</a:t>
            </a:r>
            <a:r>
              <a:rPr lang="en-US" dirty="0" smtClean="0"/>
              <a:t> </a:t>
            </a:r>
            <a:r>
              <a:rPr lang="en-US" dirty="0" err="1" smtClean="0"/>
              <a:t>Location</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36269" y="1307431"/>
            <a:ext cx="8412195" cy="5001889"/>
          </a:xfrm>
          <a:prstGeom prst="rect">
            <a:avLst/>
          </a:prstGeom>
          <a:noFill/>
          <a:ln w="9525">
            <a:noFill/>
            <a:miter lim="800000"/>
            <a:headEnd/>
            <a:tailEnd/>
          </a:ln>
        </p:spPr>
      </p:pic>
      <p:cxnSp>
        <p:nvCxnSpPr>
          <p:cNvPr id="7" name="Straight Arrow Connector 6"/>
          <p:cNvCxnSpPr/>
          <p:nvPr/>
        </p:nvCxnSpPr>
        <p:spPr>
          <a:xfrm rot="5400000" flipH="1" flipV="1">
            <a:off x="2087724" y="4977172"/>
            <a:ext cx="792088" cy="432048"/>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Globalization and Higher Education</a:t>
            </a:r>
            <a:endParaRPr lang="en-US" dirty="0"/>
          </a:p>
        </p:txBody>
      </p:sp>
      <p:sp>
        <p:nvSpPr>
          <p:cNvPr id="3" name="Content Placeholder 2"/>
          <p:cNvSpPr>
            <a:spLocks noGrp="1"/>
          </p:cNvSpPr>
          <p:nvPr>
            <p:ph idx="1"/>
          </p:nvPr>
        </p:nvSpPr>
        <p:spPr/>
        <p:txBody>
          <a:bodyPr>
            <a:normAutofit/>
          </a:bodyPr>
          <a:lstStyle/>
          <a:p>
            <a:r>
              <a:rPr lang="en-US" dirty="0" smtClean="0"/>
              <a:t>On one hand, globalization </a:t>
            </a:r>
            <a:r>
              <a:rPr lang="en-US" dirty="0" smtClean="0"/>
              <a:t>means more competition, not just in merchandise, but also for students in higher education.</a:t>
            </a:r>
          </a:p>
          <a:p>
            <a:r>
              <a:rPr lang="en-US" dirty="0" smtClean="0"/>
              <a:t>On the other hand, globalization </a:t>
            </a:r>
            <a:r>
              <a:rPr lang="en-US" dirty="0" smtClean="0"/>
              <a:t>also increase the potential pool of students.</a:t>
            </a:r>
          </a:p>
          <a:p>
            <a:r>
              <a:rPr lang="en-US" dirty="0" smtClean="0"/>
              <a:t>You are competing with not just universities </a:t>
            </a:r>
            <a:r>
              <a:rPr lang="en-US" dirty="0" smtClean="0"/>
              <a:t>(or </a:t>
            </a:r>
            <a:r>
              <a:rPr lang="en-US" dirty="0" smtClean="0"/>
              <a:t>for </a:t>
            </a:r>
            <a:r>
              <a:rPr lang="en-US" dirty="0" smtClean="0"/>
              <a:t>students) </a:t>
            </a:r>
            <a:r>
              <a:rPr lang="en-US" dirty="0" smtClean="0"/>
              <a:t>in your city/region/country, but across national borders.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05282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323528" y="1600200"/>
            <a:ext cx="7906072" cy="4525963"/>
          </a:xfrm>
        </p:spPr>
        <p:txBody>
          <a:bodyPr>
            <a:normAutofit fontScale="85000" lnSpcReduction="20000"/>
          </a:bodyPr>
          <a:lstStyle/>
          <a:p>
            <a:pPr>
              <a:buNone/>
            </a:pPr>
            <a:r>
              <a:rPr lang="en-US" dirty="0" smtClean="0"/>
              <a:t>“</a:t>
            </a:r>
            <a:r>
              <a:rPr lang="en-US" dirty="0"/>
              <a:t>Diplomacy does not just happen between government officials.  It also happens between individuals, through people to people connections and student exchanges.  These are some of the most important people to people connections we can have.  For hundreds of thousands of students each year, exchanges promote mutual understanding and bring people of different nations together to share ideas and compare values.  They also nurture leadership skills that prepare students for the challenges of the 21st century</a:t>
            </a:r>
            <a:r>
              <a:rPr lang="en-US" dirty="0" smtClean="0"/>
              <a:t>.”</a:t>
            </a:r>
            <a:br>
              <a:rPr lang="en-US" dirty="0" smtClean="0"/>
            </a:br>
            <a:r>
              <a:rPr lang="en-US" dirty="0" smtClean="0"/>
              <a:t> </a:t>
            </a:r>
            <a:r>
              <a:rPr lang="en-US" sz="1900" dirty="0" smtClean="0"/>
              <a:t>US Secretary of State Hillary Rodham Clinton.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Internatinalization</a:t>
            </a:r>
            <a:r>
              <a:rPr lang="en-US" dirty="0" smtClean="0"/>
              <a:t> </a:t>
            </a:r>
            <a:r>
              <a:rPr lang="en-US" dirty="0" smtClean="0"/>
              <a:t>of Higher Education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More than 2.8 million students were enrolled in higher education institutions outside their countries of citizenship in 2007. </a:t>
            </a:r>
            <a:endParaRPr lang="en-US" dirty="0" smtClean="0"/>
          </a:p>
          <a:p>
            <a:r>
              <a:rPr lang="en-US" dirty="0" err="1" smtClean="0"/>
              <a:t>Heavly</a:t>
            </a:r>
            <a:r>
              <a:rPr lang="en-US" dirty="0" smtClean="0"/>
              <a:t> skewed: </a:t>
            </a:r>
            <a:r>
              <a:rPr lang="en-US" dirty="0" smtClean="0"/>
              <a:t>Eleven </a:t>
            </a:r>
            <a:r>
              <a:rPr lang="en-US" dirty="0"/>
              <a:t>countries hosted 71% of the world’s mobile students, led by the United States with 21.3%. </a:t>
            </a:r>
            <a:endParaRPr lang="en-US" dirty="0" smtClean="0"/>
          </a:p>
          <a:p>
            <a:r>
              <a:rPr lang="en-AU" dirty="0" smtClean="0"/>
              <a:t>The US has about half of the world’s foreign doctoral students (200,000 +), many of whom stay on after graduation.</a:t>
            </a:r>
            <a:endParaRPr lang="en-US" dirty="0" smtClean="0"/>
          </a:p>
          <a:p>
            <a:r>
              <a:rPr lang="en-US" dirty="0" smtClean="0"/>
              <a:t>In </a:t>
            </a:r>
            <a:r>
              <a:rPr lang="en-US" dirty="0"/>
              <a:t>2007 almost half (42%) of postgraduate research students in the UK were from abroad.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largest recipient of Int’l Students: USA</a:t>
            </a:r>
            <a:endParaRPr lang="en-US" dirty="0"/>
          </a:p>
        </p:txBody>
      </p:sp>
      <p:sp>
        <p:nvSpPr>
          <p:cNvPr id="3" name="Content Placeholder 2"/>
          <p:cNvSpPr>
            <a:spLocks noGrp="1"/>
          </p:cNvSpPr>
          <p:nvPr>
            <p:ph idx="1"/>
          </p:nvPr>
        </p:nvSpPr>
        <p:spPr/>
        <p:txBody>
          <a:bodyPr>
            <a:normAutofit lnSpcReduction="10000"/>
          </a:bodyPr>
          <a:lstStyle/>
          <a:p>
            <a:r>
              <a:rPr lang="en-US" dirty="0" smtClean="0"/>
              <a:t>In </a:t>
            </a:r>
            <a:r>
              <a:rPr lang="en-US" dirty="0"/>
              <a:t>the last academic year alone, </a:t>
            </a:r>
            <a:r>
              <a:rPr lang="en-US" dirty="0" smtClean="0"/>
              <a:t>total </a:t>
            </a:r>
            <a:r>
              <a:rPr lang="en-US" dirty="0"/>
              <a:t>number of international students in United </a:t>
            </a:r>
            <a:r>
              <a:rPr lang="en-US" dirty="0" smtClean="0"/>
              <a:t>States, including </a:t>
            </a:r>
            <a:r>
              <a:rPr lang="en-US" dirty="0"/>
              <a:t>international students, scholars and Intensive English Program Students:   876,240</a:t>
            </a:r>
          </a:p>
          <a:p>
            <a:r>
              <a:rPr lang="en-US" dirty="0"/>
              <a:t>Nearly half of all U.S. international students come from one of 5 countries: China (&gt;130,000), India (&gt;105,000), South Korea, Canada, and Japan. </a:t>
            </a:r>
            <a:endParaRPr lang="en-US" dirty="0" smtClean="0"/>
          </a:p>
          <a:p>
            <a:r>
              <a:rPr lang="en-US" dirty="0" smtClean="0"/>
              <a:t>Turkey is in 10</a:t>
            </a:r>
            <a:r>
              <a:rPr lang="en-US" baseline="30000" dirty="0" smtClean="0"/>
              <a:t>th</a:t>
            </a:r>
            <a:r>
              <a:rPr lang="en-US" dirty="0" smtClean="0"/>
              <a:t> place with &gt;</a:t>
            </a:r>
            <a:r>
              <a:rPr lang="en-US" dirty="0"/>
              <a:t>13,000 </a:t>
            </a:r>
            <a:r>
              <a:rPr lang="en-US" dirty="0" smtClean="0"/>
              <a:t>students.</a:t>
            </a:r>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trend: Branch campuses abroad</a:t>
            </a:r>
            <a:endParaRPr lang="en-US" dirty="0"/>
          </a:p>
        </p:txBody>
      </p:sp>
      <p:sp>
        <p:nvSpPr>
          <p:cNvPr id="3" name="Content Placeholder 2"/>
          <p:cNvSpPr>
            <a:spLocks noGrp="1"/>
          </p:cNvSpPr>
          <p:nvPr>
            <p:ph idx="1"/>
          </p:nvPr>
        </p:nvSpPr>
        <p:spPr/>
        <p:txBody>
          <a:bodyPr>
            <a:normAutofit lnSpcReduction="10000"/>
          </a:bodyPr>
          <a:lstStyle/>
          <a:p>
            <a:r>
              <a:rPr lang="en-US" dirty="0" smtClean="0"/>
              <a:t>In 2009, there were 162 higher education branch campuses operating globally, an increase of 43% from 2006. More than half were American, 11% were Australian, and 10% were from the UK. </a:t>
            </a:r>
          </a:p>
          <a:p>
            <a:r>
              <a:rPr lang="en-US" dirty="0" smtClean="0"/>
              <a:t>The number of countries hosting international branch campuses also grew in those three years, from 36 to 51. </a:t>
            </a:r>
          </a:p>
          <a:p>
            <a:pPr lvl="1"/>
            <a:r>
              <a:rPr lang="en-US" dirty="0" smtClean="0"/>
              <a:t>The UAE remains the most popular host country.</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dirty="0" smtClean="0"/>
              <a:t>Newest (and future?) Trend</a:t>
            </a:r>
            <a:endParaRPr lang="tr-TR" dirty="0" smtClean="0"/>
          </a:p>
        </p:txBody>
      </p:sp>
      <p:sp>
        <p:nvSpPr>
          <p:cNvPr id="3075" name="Content Placeholder 2"/>
          <p:cNvSpPr>
            <a:spLocks noGrp="1"/>
          </p:cNvSpPr>
          <p:nvPr>
            <p:ph idx="1"/>
          </p:nvPr>
        </p:nvSpPr>
        <p:spPr/>
        <p:txBody>
          <a:bodyPr/>
          <a:lstStyle/>
          <a:p>
            <a:pPr eaLnBrk="1" hangingPunct="1"/>
            <a:r>
              <a:rPr lang="en-US" dirty="0" smtClean="0"/>
              <a:t>Mutual o</a:t>
            </a:r>
            <a:r>
              <a:rPr lang="tr-TR" dirty="0" smtClean="0"/>
              <a:t>utsourcing in higher education; UW </a:t>
            </a:r>
            <a:r>
              <a:rPr lang="en-US" dirty="0" smtClean="0"/>
              <a:t>GREM </a:t>
            </a:r>
            <a:r>
              <a:rPr lang="tr-TR" dirty="0" smtClean="0"/>
              <a:t>initiative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Students in Turkey</a:t>
            </a:r>
            <a:endParaRPr lang="en-US" dirty="0"/>
          </a:p>
        </p:txBody>
      </p:sp>
      <p:sp>
        <p:nvSpPr>
          <p:cNvPr id="3" name="Content Placeholder 2"/>
          <p:cNvSpPr>
            <a:spLocks noGrp="1"/>
          </p:cNvSpPr>
          <p:nvPr>
            <p:ph idx="1"/>
          </p:nvPr>
        </p:nvSpPr>
        <p:spPr/>
        <p:txBody>
          <a:bodyPr>
            <a:normAutofit fontScale="85000" lnSpcReduction="10000"/>
          </a:bodyPr>
          <a:lstStyle/>
          <a:p>
            <a:r>
              <a:rPr lang="en-US" dirty="0"/>
              <a:t>Currently, there are </a:t>
            </a:r>
            <a:r>
              <a:rPr lang="en-US" dirty="0" smtClean="0"/>
              <a:t>more than 20,000 students </a:t>
            </a:r>
            <a:r>
              <a:rPr lang="en-US" dirty="0"/>
              <a:t>from 127 countries studying at Turkish universities. </a:t>
            </a:r>
            <a:endParaRPr lang="en-US" dirty="0" smtClean="0"/>
          </a:p>
          <a:p>
            <a:r>
              <a:rPr lang="en-US" dirty="0" smtClean="0"/>
              <a:t>Of </a:t>
            </a:r>
            <a:r>
              <a:rPr lang="en-US" dirty="0"/>
              <a:t>these, 2,472 are from northern Cyprus, 2,307 from Azerbaijan, 1,147 from Bulgaria, 1,703 from Turkmenistan, 975 from Iran, 899 from Mongolia, 850 from Greece, 701 from Kazakhstan, 581 from Afghanistan, 556 from Germany, 528 from Kyrgyzstan, 518 from Bosnia and Herzegovina, 499 from Albania, 491 from the Russian Federation, 307 from Macedonia, 293 from Iraq, 291 from Syria, 262 from Georgia, 209 from Ukraine and 174 from China</a:t>
            </a:r>
            <a:r>
              <a:rPr lang="en-US" dirty="0" smtClean="0"/>
              <a: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Turkish students abroad</a:t>
            </a:r>
            <a:endParaRPr lang="en-US" dirty="0"/>
          </a:p>
        </p:txBody>
      </p:sp>
      <p:sp>
        <p:nvSpPr>
          <p:cNvPr id="3" name="Content Placeholder 2"/>
          <p:cNvSpPr>
            <a:spLocks noGrp="1"/>
          </p:cNvSpPr>
          <p:nvPr>
            <p:ph idx="1"/>
          </p:nvPr>
        </p:nvSpPr>
        <p:spPr/>
        <p:txBody>
          <a:bodyPr>
            <a:normAutofit fontScale="92500"/>
          </a:bodyPr>
          <a:lstStyle/>
          <a:p>
            <a:r>
              <a:rPr lang="en-US" dirty="0" smtClean="0"/>
              <a:t>According to data provided by YÖK, while there are a little more than 20K foreign students at Turkish universities, there are over 50,000 Turkish university students receiving educations abroad. </a:t>
            </a:r>
          </a:p>
          <a:p>
            <a:r>
              <a:rPr lang="en-US" dirty="0" smtClean="0"/>
              <a:t>To put this into perspective, the US, which draws more foreign students than any other country, has only 30,103 students studying abroad, while England has 25,198, Germany 54,489 and France 47,587.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One-way ticket</a:t>
            </a:r>
            <a:endParaRPr lang="en-US" dirty="0"/>
          </a:p>
        </p:txBody>
      </p:sp>
      <p:sp>
        <p:nvSpPr>
          <p:cNvPr id="3" name="Content Placeholder 2"/>
          <p:cNvSpPr>
            <a:spLocks noGrp="1"/>
          </p:cNvSpPr>
          <p:nvPr>
            <p:ph idx="1"/>
          </p:nvPr>
        </p:nvSpPr>
        <p:spPr/>
        <p:txBody>
          <a:bodyPr/>
          <a:lstStyle/>
          <a:p>
            <a:r>
              <a:rPr lang="en-US" dirty="0" smtClean="0"/>
              <a:t>Picture is similar for other countries in the region</a:t>
            </a:r>
          </a:p>
          <a:p>
            <a:pPr lvl="1"/>
            <a:r>
              <a:rPr lang="en-US" dirty="0" smtClean="0"/>
              <a:t>Major economic cost + brain drainage for the region’s economies</a:t>
            </a:r>
          </a:p>
          <a:p>
            <a:pPr lvl="1"/>
            <a:r>
              <a:rPr lang="en-US" dirty="0" smtClean="0"/>
              <a:t>Need world class universities in the region to keep the “brains” in the region</a:t>
            </a:r>
            <a:endParaRPr lang="en-US" dirty="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534</TotalTime>
  <Words>750</Words>
  <Application>Microsoft Office PowerPoint</Application>
  <PresentationFormat>On-screen Show (4:3)</PresentationFormat>
  <Paragraphs>57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Ofis Teması</vt:lpstr>
      <vt:lpstr>Abdullah Yavaş Rector, International Antalya University</vt:lpstr>
      <vt:lpstr>Globalization and Higher Education</vt:lpstr>
      <vt:lpstr>Internatinalization of Higher Education</vt:lpstr>
      <vt:lpstr>The largest recipient of Int’l Students: USA</vt:lpstr>
      <vt:lpstr>New trend: Branch campuses abroad</vt:lpstr>
      <vt:lpstr>Newest (and future?) Trend</vt:lpstr>
      <vt:lpstr>International Students in Turkey</vt:lpstr>
      <vt:lpstr>Turkish students abroad</vt:lpstr>
      <vt:lpstr>One-way ticket</vt:lpstr>
      <vt:lpstr>International Antalya University: A compelling case</vt:lpstr>
      <vt:lpstr>Most important of all</vt:lpstr>
      <vt:lpstr>The right region, the right time</vt:lpstr>
      <vt:lpstr>Our pillars of Building an International University</vt:lpstr>
      <vt:lpstr>Slide 14</vt:lpstr>
      <vt:lpstr>Slide 15</vt:lpstr>
      <vt:lpstr>Slide 16</vt:lpstr>
      <vt:lpstr>Slide 17</vt:lpstr>
      <vt:lpstr>A global city for a global university </vt:lpstr>
      <vt:lpstr>Location Location Location</vt:lpstr>
      <vt:lpstr>Slide 20</vt:lpstr>
      <vt:lpstr>Slide 21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Lenovo User</cp:lastModifiedBy>
  <cp:revision>19</cp:revision>
  <dcterms:created xsi:type="dcterms:W3CDTF">2011-06-01T11:53:25Z</dcterms:created>
  <dcterms:modified xsi:type="dcterms:W3CDTF">2011-06-04T09:10:00Z</dcterms:modified>
</cp:coreProperties>
</file>